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61" r:id="rId3"/>
    <p:sldId id="266" r:id="rId4"/>
    <p:sldId id="265" r:id="rId5"/>
    <p:sldId id="264"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D7D3D1-11EA-ADB0-F1BC-0BFC547E42A6}" name="carol goudie" initials="cg" userId="f51959ff5c780896" providerId="Windows Live"/>
  <p188:author id="{C6023CEC-3899-873D-2192-2F465C47BD2E}" name="Kelly Ann McKercher" initials="KM" userId="1c9346a34b1458a3" providerId="Windows Live"/>
  <p188:author id="{D011F8FE-5F8E-6430-DA67-21AF57A57510}" name="KA McKercher" initials="KM" userId="e008c0e39e7fde7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60"/>
    <a:srgbClr val="F19C93"/>
    <a:srgbClr val="0B7241"/>
    <a:srgbClr val="3F8D89"/>
    <a:srgbClr val="DDECD1"/>
    <a:srgbClr val="FFDFEC"/>
    <a:srgbClr val="F3D5E1"/>
    <a:srgbClr val="E8CAD3"/>
    <a:srgbClr val="FFB9AA"/>
    <a:srgbClr val="ACD6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2"/>
    <p:restoredTop sz="94700"/>
  </p:normalViewPr>
  <p:slideViewPr>
    <p:cSldViewPr snapToGrid="0" showGuides="1">
      <p:cViewPr>
        <p:scale>
          <a:sx n="142" d="100"/>
          <a:sy n="142" d="100"/>
        </p:scale>
        <p:origin x="584" y="14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E791A5-A5AE-3E47-B32D-96144FB398A7}" type="datetimeFigureOut">
              <a:rPr lang="en-AU" smtClean="0"/>
              <a:t>1/7/2024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C1F111-D75E-394F-8C10-99F71AC050D9}" type="slidenum">
              <a:rPr lang="en-AU" smtClean="0"/>
              <a:t>‹#›</a:t>
            </a:fld>
            <a:endParaRPr lang="en-AU"/>
          </a:p>
        </p:txBody>
      </p:sp>
    </p:spTree>
    <p:extLst>
      <p:ext uri="{BB962C8B-B14F-4D97-AF65-F5344CB8AC3E}">
        <p14:creationId xmlns:p14="http://schemas.microsoft.com/office/powerpoint/2010/main" val="333731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0C1F111-D75E-394F-8C10-99F71AC050D9}" type="slidenum">
              <a:rPr lang="en-AU" smtClean="0"/>
              <a:t>4</a:t>
            </a:fld>
            <a:endParaRPr lang="en-AU"/>
          </a:p>
        </p:txBody>
      </p:sp>
    </p:spTree>
    <p:extLst>
      <p:ext uri="{BB962C8B-B14F-4D97-AF65-F5344CB8AC3E}">
        <p14:creationId xmlns:p14="http://schemas.microsoft.com/office/powerpoint/2010/main" val="848031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E9E0-6603-0121-1BD6-A71E45ACD8ED}"/>
              </a:ext>
            </a:extLst>
          </p:cNvPr>
          <p:cNvSpPr>
            <a:spLocks noGrp="1"/>
          </p:cNvSpPr>
          <p:nvPr>
            <p:ph type="ctrTitle"/>
          </p:nvPr>
        </p:nvSpPr>
        <p:spPr>
          <a:xfrm>
            <a:off x="6509287" y="1506349"/>
            <a:ext cx="4844511" cy="2387600"/>
          </a:xfrm>
        </p:spPr>
        <p:txBody>
          <a:bodyPr anchor="b">
            <a:normAutofit/>
          </a:bodyPr>
          <a:lstStyle>
            <a:lvl1pPr algn="l">
              <a:defRPr sz="5400"/>
            </a:lvl1pPr>
          </a:lstStyle>
          <a:p>
            <a:r>
              <a:rPr lang="en-GB" dirty="0"/>
              <a:t>Click to edit Master title style</a:t>
            </a:r>
            <a:endParaRPr lang="en-AU" dirty="0"/>
          </a:p>
        </p:txBody>
      </p:sp>
      <p:sp>
        <p:nvSpPr>
          <p:cNvPr id="3" name="Subtitle 2">
            <a:extLst>
              <a:ext uri="{FF2B5EF4-FFF2-40B4-BE49-F238E27FC236}">
                <a16:creationId xmlns:a16="http://schemas.microsoft.com/office/drawing/2014/main" id="{A7EB3141-F417-DC81-F4B1-2C42DAB12D0B}"/>
              </a:ext>
            </a:extLst>
          </p:cNvPr>
          <p:cNvSpPr>
            <a:spLocks noGrp="1"/>
          </p:cNvSpPr>
          <p:nvPr>
            <p:ph type="subTitle" idx="1"/>
          </p:nvPr>
        </p:nvSpPr>
        <p:spPr>
          <a:xfrm>
            <a:off x="6509287" y="4066987"/>
            <a:ext cx="4844512" cy="1655762"/>
          </a:xfrm>
        </p:spPr>
        <p:txBody>
          <a:bodyPr>
            <a:normAutofit/>
          </a:bodyPr>
          <a:lstStyle>
            <a:lvl1pPr marL="0" indent="0" algn="l">
              <a:buNone/>
              <a:defRPr sz="32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5" name="Footer Placeholder 4">
            <a:extLst>
              <a:ext uri="{FF2B5EF4-FFF2-40B4-BE49-F238E27FC236}">
                <a16:creationId xmlns:a16="http://schemas.microsoft.com/office/drawing/2014/main" id="{D4352B80-EAA4-01D5-18EB-BC4132A0A841}"/>
              </a:ext>
            </a:extLst>
          </p:cNvPr>
          <p:cNvSpPr>
            <a:spLocks noGrp="1"/>
          </p:cNvSpPr>
          <p:nvPr>
            <p:ph type="ftr" sz="quarter" idx="11"/>
          </p:nvPr>
        </p:nvSpPr>
        <p:spPr>
          <a:xfrm>
            <a:off x="6509286" y="6356350"/>
            <a:ext cx="1850757" cy="365125"/>
          </a:xfrm>
        </p:spPr>
        <p:txBody>
          <a:bodyPr/>
          <a:lstStyle>
            <a:lvl1pPr algn="l">
              <a:defRPr/>
            </a:lvl1pPr>
          </a:lstStyle>
          <a:p>
            <a:endParaRPr lang="en-AU" dirty="0"/>
          </a:p>
        </p:txBody>
      </p:sp>
      <p:sp>
        <p:nvSpPr>
          <p:cNvPr id="6" name="Slide Number Placeholder 5">
            <a:extLst>
              <a:ext uri="{FF2B5EF4-FFF2-40B4-BE49-F238E27FC236}">
                <a16:creationId xmlns:a16="http://schemas.microsoft.com/office/drawing/2014/main" id="{63E3B71C-F0E8-3C48-9C94-BEA2545BA080}"/>
              </a:ext>
            </a:extLst>
          </p:cNvPr>
          <p:cNvSpPr>
            <a:spLocks noGrp="1"/>
          </p:cNvSpPr>
          <p:nvPr>
            <p:ph type="sldNum" sz="quarter" idx="12"/>
          </p:nvPr>
        </p:nvSpPr>
        <p:spPr/>
        <p:txBody>
          <a:bodyPr/>
          <a:lstStyle/>
          <a:p>
            <a:r>
              <a:rPr lang="en-AU" dirty="0"/>
              <a:t>version one</a:t>
            </a:r>
          </a:p>
        </p:txBody>
      </p:sp>
      <p:sp>
        <p:nvSpPr>
          <p:cNvPr id="8" name="Rectangle 7">
            <a:extLst>
              <a:ext uri="{FF2B5EF4-FFF2-40B4-BE49-F238E27FC236}">
                <a16:creationId xmlns:a16="http://schemas.microsoft.com/office/drawing/2014/main" id="{3B705945-17FD-2EEF-A09B-CEFC66F4EB86}"/>
              </a:ext>
            </a:extLst>
          </p:cNvPr>
          <p:cNvSpPr/>
          <p:nvPr userDrawn="1"/>
        </p:nvSpPr>
        <p:spPr>
          <a:xfrm>
            <a:off x="368300" y="127000"/>
            <a:ext cx="2895600" cy="850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Picture Placeholder 4">
            <a:extLst>
              <a:ext uri="{FF2B5EF4-FFF2-40B4-BE49-F238E27FC236}">
                <a16:creationId xmlns:a16="http://schemas.microsoft.com/office/drawing/2014/main" id="{24870AC9-8C8E-F1D9-BC47-D93F674401A4}"/>
              </a:ext>
            </a:extLst>
          </p:cNvPr>
          <p:cNvSpPr>
            <a:spLocks noGrp="1"/>
          </p:cNvSpPr>
          <p:nvPr>
            <p:ph type="pic" sz="quarter" idx="13"/>
          </p:nvPr>
        </p:nvSpPr>
        <p:spPr>
          <a:xfrm>
            <a:off x="0" y="0"/>
            <a:ext cx="6096000" cy="6858000"/>
          </a:xfrm>
        </p:spPr>
        <p:txBody>
          <a:bodyPr/>
          <a:lstStyle>
            <a:lvl1pPr marL="0" indent="0">
              <a:tabLst>
                <a:tab pos="3465513" algn="l"/>
              </a:tabLst>
              <a:defRPr>
                <a:solidFill>
                  <a:schemeClr val="bg1"/>
                </a:solidFill>
              </a:defRPr>
            </a:lvl1pPr>
          </a:lstStyle>
          <a:p>
            <a:r>
              <a:rPr lang="en-GB" noProof="0" dirty="0"/>
              <a:t>Click icon to add picture</a:t>
            </a:r>
            <a:endParaRPr lang="en-AU" noProof="0" dirty="0"/>
          </a:p>
        </p:txBody>
      </p:sp>
      <p:pic>
        <p:nvPicPr>
          <p:cNvPr id="9" name="Picture 8">
            <a:extLst>
              <a:ext uri="{FF2B5EF4-FFF2-40B4-BE49-F238E27FC236}">
                <a16:creationId xmlns:a16="http://schemas.microsoft.com/office/drawing/2014/main" id="{917AD338-802E-B026-04E0-CF896514E30D}"/>
              </a:ext>
            </a:extLst>
          </p:cNvPr>
          <p:cNvPicPr>
            <a:picLocks noChangeAspect="1"/>
          </p:cNvPicPr>
          <p:nvPr userDrawn="1"/>
        </p:nvPicPr>
        <p:blipFill>
          <a:blip r:embed="rId2"/>
          <a:srcRect/>
          <a:stretch/>
        </p:blipFill>
        <p:spPr>
          <a:xfrm>
            <a:off x="6509287" y="369229"/>
            <a:ext cx="1800000" cy="436235"/>
          </a:xfrm>
          <a:prstGeom prst="rect">
            <a:avLst/>
          </a:prstGeom>
        </p:spPr>
      </p:pic>
    </p:spTree>
    <p:extLst>
      <p:ext uri="{BB962C8B-B14F-4D97-AF65-F5344CB8AC3E}">
        <p14:creationId xmlns:p14="http://schemas.microsoft.com/office/powerpoint/2010/main" val="25280328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092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8B1E9-D142-5021-04FB-6A8AF6CFB71F}"/>
              </a:ext>
            </a:extLst>
          </p:cNvPr>
          <p:cNvSpPr>
            <a:spLocks noGrp="1"/>
          </p:cNvSpPr>
          <p:nvPr>
            <p:ph type="title"/>
          </p:nvPr>
        </p:nvSpPr>
        <p:spPr/>
        <p:txBody>
          <a:bodyPr>
            <a:noAutofit/>
          </a:bodyPr>
          <a:lstStyle/>
          <a:p>
            <a:r>
              <a:rPr lang="en-GB" dirty="0"/>
              <a:t>Click to edit Master title style</a:t>
            </a:r>
            <a:endParaRPr lang="en-AU" dirty="0"/>
          </a:p>
        </p:txBody>
      </p:sp>
      <p:sp>
        <p:nvSpPr>
          <p:cNvPr id="7" name="Text Placeholder 6">
            <a:extLst>
              <a:ext uri="{FF2B5EF4-FFF2-40B4-BE49-F238E27FC236}">
                <a16:creationId xmlns:a16="http://schemas.microsoft.com/office/drawing/2014/main" id="{F402A07F-73F8-8339-BFCC-4B24920664CB}"/>
              </a:ext>
            </a:extLst>
          </p:cNvPr>
          <p:cNvSpPr>
            <a:spLocks noGrp="1"/>
          </p:cNvSpPr>
          <p:nvPr>
            <p:ph type="body" sz="quarter" idx="13"/>
          </p:nvPr>
        </p:nvSpPr>
        <p:spPr>
          <a:xfrm>
            <a:off x="838199" y="2068643"/>
            <a:ext cx="10515601" cy="4092314"/>
          </a:xfrm>
        </p:spPr>
        <p:txBody>
          <a:bodyPr>
            <a:noAutofit/>
          </a:bodyPr>
          <a:lstStyle>
            <a:lvl1pPr>
              <a:lnSpc>
                <a:spcPct val="110000"/>
              </a:lnSpc>
              <a:spcAft>
                <a:spcPts val="300"/>
              </a:spcAft>
              <a:defRPr b="0"/>
            </a:lvl1pPr>
            <a:lvl2pPr>
              <a:lnSpc>
                <a:spcPct val="110000"/>
              </a:lnSpc>
              <a:spcAft>
                <a:spcPts val="300"/>
              </a:spcAft>
              <a:defRPr/>
            </a:lvl2pPr>
            <a:lvl3pPr>
              <a:lnSpc>
                <a:spcPct val="110000"/>
              </a:lnSpc>
              <a:spcAft>
                <a:spcPts val="300"/>
              </a:spcAft>
              <a:defRPr/>
            </a:lvl3pPr>
            <a:lvl4pPr>
              <a:lnSpc>
                <a:spcPct val="110000"/>
              </a:lnSpc>
              <a:spcAft>
                <a:spcPts val="300"/>
              </a:spcAft>
              <a:defRPr/>
            </a:lvl4pPr>
            <a:lvl5pPr>
              <a:lnSpc>
                <a:spcPct val="110000"/>
              </a:lnSpc>
              <a:spcAft>
                <a:spcPts val="300"/>
              </a:spcAft>
              <a:defRPr/>
            </a:lvl5pPr>
          </a:lstStyle>
          <a:p>
            <a:pPr lvl="0"/>
            <a:r>
              <a:rPr lang="en-GB" dirty="0"/>
              <a:t>Click to edit Master text styles</a:t>
            </a:r>
            <a:endParaRPr lang="en-AU" dirty="0"/>
          </a:p>
        </p:txBody>
      </p:sp>
      <p:sp>
        <p:nvSpPr>
          <p:cNvPr id="9" name="Text Placeholder 8">
            <a:extLst>
              <a:ext uri="{FF2B5EF4-FFF2-40B4-BE49-F238E27FC236}">
                <a16:creationId xmlns:a16="http://schemas.microsoft.com/office/drawing/2014/main" id="{FE5F9CCE-0E9D-D3FD-B67B-A5E43D60B3A4}"/>
              </a:ext>
            </a:extLst>
          </p:cNvPr>
          <p:cNvSpPr>
            <a:spLocks noGrp="1"/>
          </p:cNvSpPr>
          <p:nvPr>
            <p:ph type="body" sz="quarter" idx="14"/>
          </p:nvPr>
        </p:nvSpPr>
        <p:spPr>
          <a:xfrm>
            <a:off x="838200" y="1004962"/>
            <a:ext cx="10515600" cy="868288"/>
          </a:xfrm>
        </p:spPr>
        <p:txBody>
          <a:bodyPr anchor="ctr">
            <a:noAutofit/>
          </a:bodyPr>
          <a:lstStyle>
            <a:lvl1pPr>
              <a:lnSpc>
                <a:spcPct val="110000"/>
              </a:lnSpc>
              <a:spcBef>
                <a:spcPts val="0"/>
              </a:spcBef>
              <a:defRPr sz="2000"/>
            </a:lvl1pPr>
          </a:lstStyle>
          <a:p>
            <a:pPr lvl="0"/>
            <a:endParaRPr lang="en-AU" dirty="0"/>
          </a:p>
        </p:txBody>
      </p:sp>
      <p:sp>
        <p:nvSpPr>
          <p:cNvPr id="11" name="Text Placeholder 10">
            <a:extLst>
              <a:ext uri="{FF2B5EF4-FFF2-40B4-BE49-F238E27FC236}">
                <a16:creationId xmlns:a16="http://schemas.microsoft.com/office/drawing/2014/main" id="{0BB0713A-889A-51E9-A3A9-7D0EDC33DC04}"/>
              </a:ext>
            </a:extLst>
          </p:cNvPr>
          <p:cNvSpPr>
            <a:spLocks noGrp="1"/>
          </p:cNvSpPr>
          <p:nvPr>
            <p:ph type="body" sz="quarter" idx="15" hasCustomPrompt="1"/>
          </p:nvPr>
        </p:nvSpPr>
        <p:spPr>
          <a:xfrm>
            <a:off x="838199" y="6327775"/>
            <a:ext cx="5257800" cy="330200"/>
          </a:xfrm>
        </p:spPr>
        <p:txBody>
          <a:bodyPr anchor="ctr">
            <a:normAutofit/>
          </a:bodyPr>
          <a:lstStyle>
            <a:lvl1pPr>
              <a:defRPr sz="1000" b="0">
                <a:solidFill>
                  <a:srgbClr val="0B7241"/>
                </a:solidFill>
              </a:defRPr>
            </a:lvl1pPr>
          </a:lstStyle>
          <a:p>
            <a:pPr lvl="0"/>
            <a:r>
              <a:rPr lang="en-AU" dirty="0"/>
              <a:t>talking about roles</a:t>
            </a:r>
          </a:p>
        </p:txBody>
      </p:sp>
      <p:sp>
        <p:nvSpPr>
          <p:cNvPr id="3" name="Text Placeholder 5">
            <a:extLst>
              <a:ext uri="{FF2B5EF4-FFF2-40B4-BE49-F238E27FC236}">
                <a16:creationId xmlns:a16="http://schemas.microsoft.com/office/drawing/2014/main" id="{BDFA1E4F-2D9B-D3EC-B9A1-3C9374E1F88C}"/>
              </a:ext>
            </a:extLst>
          </p:cNvPr>
          <p:cNvSpPr>
            <a:spLocks noGrp="1"/>
          </p:cNvSpPr>
          <p:nvPr>
            <p:ph type="body" sz="quarter" idx="4294967295" hasCustomPrompt="1"/>
          </p:nvPr>
        </p:nvSpPr>
        <p:spPr>
          <a:xfrm>
            <a:off x="6095999" y="6327775"/>
            <a:ext cx="5257800" cy="330200"/>
          </a:xfrm>
        </p:spPr>
        <p:txBody>
          <a:bodyPr anchor="ct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1000" b="0" dirty="0" err="1">
                <a:solidFill>
                  <a:srgbClr val="007A41"/>
                </a:solidFill>
                <a:effectLst/>
                <a:latin typeface="Arial" panose="020B0604020202020204" pitchFamily="34" charset="0"/>
              </a:rPr>
              <a:t>nsw</a:t>
            </a:r>
            <a:r>
              <a:rPr lang="en-AU" sz="1000" b="0" dirty="0">
                <a:solidFill>
                  <a:srgbClr val="007A41"/>
                </a:solidFill>
                <a:effectLst/>
                <a:latin typeface="Arial" panose="020B0604020202020204" pitchFamily="34" charset="0"/>
              </a:rPr>
              <a:t> regional health partners | </a:t>
            </a:r>
            <a:r>
              <a:rPr lang="en-AU" sz="1000" b="0" dirty="0">
                <a:solidFill>
                  <a:srgbClr val="007A41"/>
                </a:solidFill>
                <a:effectLst/>
                <a:highlight>
                  <a:srgbClr val="FFFF00"/>
                </a:highlight>
                <a:latin typeface="Arial" panose="020B0604020202020204" pitchFamily="34" charset="0"/>
              </a:rPr>
              <a:t>doing research together</a:t>
            </a:r>
          </a:p>
        </p:txBody>
      </p:sp>
    </p:spTree>
    <p:extLst>
      <p:ext uri="{BB962C8B-B14F-4D97-AF65-F5344CB8AC3E}">
        <p14:creationId xmlns:p14="http://schemas.microsoft.com/office/powerpoint/2010/main" val="19974252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98825-6DE0-4A2F-B59A-B113EAF2FD54}"/>
              </a:ext>
            </a:extLst>
          </p:cNvPr>
          <p:cNvSpPr/>
          <p:nvPr userDrawn="1"/>
        </p:nvSpPr>
        <p:spPr>
          <a:xfrm>
            <a:off x="368300" y="127000"/>
            <a:ext cx="2895600" cy="8509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1889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3B5868-7268-D2A2-47C0-FEF03253F1FC}"/>
              </a:ext>
            </a:extLst>
          </p:cNvPr>
          <p:cNvSpPr>
            <a:spLocks noGrp="1"/>
          </p:cNvSpPr>
          <p:nvPr>
            <p:ph type="title"/>
          </p:nvPr>
        </p:nvSpPr>
        <p:spPr>
          <a:xfrm>
            <a:off x="2908515" y="365125"/>
            <a:ext cx="8445285" cy="444443"/>
          </a:xfrm>
          <a:prstGeom prst="rect">
            <a:avLst/>
          </a:prstGeom>
        </p:spPr>
        <p:txBody>
          <a:bodyPr vert="horz" lIns="91440" tIns="45720" rIns="91440" bIns="45720" rtlCol="0" anchor="ctr">
            <a:normAutofit/>
          </a:bodyPr>
          <a:lstStyle/>
          <a:p>
            <a:r>
              <a:rPr lang="en-GB" dirty="0"/>
              <a:t>Click to edit Master title style</a:t>
            </a:r>
            <a:endParaRPr lang="en-AU" dirty="0"/>
          </a:p>
        </p:txBody>
      </p:sp>
      <p:sp>
        <p:nvSpPr>
          <p:cNvPr id="3" name="Text Placeholder 2">
            <a:extLst>
              <a:ext uri="{FF2B5EF4-FFF2-40B4-BE49-F238E27FC236}">
                <a16:creationId xmlns:a16="http://schemas.microsoft.com/office/drawing/2014/main" id="{3444DC43-1071-40EE-1942-6781FE51B9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5" name="Footer Placeholder 4">
            <a:extLst>
              <a:ext uri="{FF2B5EF4-FFF2-40B4-BE49-F238E27FC236}">
                <a16:creationId xmlns:a16="http://schemas.microsoft.com/office/drawing/2014/main" id="{B57CFF1B-DEC9-6CD9-7A71-F8DC49F2D921}"/>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000">
                <a:solidFill>
                  <a:srgbClr val="0B7241"/>
                </a:solidFill>
              </a:defRPr>
            </a:lvl1pPr>
          </a:lstStyle>
          <a:p>
            <a:endParaRPr lang="en-AU" dirty="0"/>
          </a:p>
        </p:txBody>
      </p:sp>
      <p:sp>
        <p:nvSpPr>
          <p:cNvPr id="6" name="Slide Number Placeholder 5">
            <a:extLst>
              <a:ext uri="{FF2B5EF4-FFF2-40B4-BE49-F238E27FC236}">
                <a16:creationId xmlns:a16="http://schemas.microsoft.com/office/drawing/2014/main" id="{8CF80AC8-668C-964E-77C6-318F3FF2F6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rgbClr val="0B7241"/>
                </a:solidFill>
              </a:defRPr>
            </a:lvl1pPr>
          </a:lstStyle>
          <a:p>
            <a:fld id="{D2DF5086-35B8-C641-AC82-7CA047F38667}" type="slidenum">
              <a:rPr lang="en-AU" smtClean="0"/>
              <a:pPr/>
              <a:t>‹#›</a:t>
            </a:fld>
            <a:endParaRPr lang="en-AU"/>
          </a:p>
        </p:txBody>
      </p:sp>
      <p:pic>
        <p:nvPicPr>
          <p:cNvPr id="7" name="Picture 6">
            <a:extLst>
              <a:ext uri="{FF2B5EF4-FFF2-40B4-BE49-F238E27FC236}">
                <a16:creationId xmlns:a16="http://schemas.microsoft.com/office/drawing/2014/main" id="{BC2BB215-D571-830A-D975-A1B570CA62F0}"/>
              </a:ext>
            </a:extLst>
          </p:cNvPr>
          <p:cNvPicPr>
            <a:picLocks noChangeAspect="1"/>
          </p:cNvPicPr>
          <p:nvPr userDrawn="1"/>
        </p:nvPicPr>
        <p:blipFill>
          <a:blip r:embed="rId6"/>
          <a:srcRect/>
          <a:stretch/>
        </p:blipFill>
        <p:spPr>
          <a:xfrm>
            <a:off x="838199" y="369229"/>
            <a:ext cx="1800000" cy="436235"/>
          </a:xfrm>
          <a:prstGeom prst="rect">
            <a:avLst/>
          </a:prstGeom>
        </p:spPr>
      </p:pic>
    </p:spTree>
    <p:extLst>
      <p:ext uri="{BB962C8B-B14F-4D97-AF65-F5344CB8AC3E}">
        <p14:creationId xmlns:p14="http://schemas.microsoft.com/office/powerpoint/2010/main" val="1736962188"/>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4" r:id="rId3"/>
    <p:sldLayoutId id="2147483655" r:id="rId4"/>
  </p:sldLayoutIdLst>
  <p:txStyles>
    <p:titleStyle>
      <a:lvl1pPr algn="r" defTabSz="914400" rtl="0" eaLnBrk="1" latinLnBrk="0" hangingPunct="1">
        <a:lnSpc>
          <a:spcPct val="90000"/>
        </a:lnSpc>
        <a:spcBef>
          <a:spcPct val="0"/>
        </a:spcBef>
        <a:buNone/>
        <a:defRPr sz="1200" b="1" kern="1200">
          <a:solidFill>
            <a:schemeClr val="accent6">
              <a:lumMod val="50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accent6">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doingresearchtogether.com.au/"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doingresearchtogether.com.a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doingresearchtogether.com.au/wp-content/uploads/2024/07/YouthCo-ResearchToolkitDiagram.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doingresearchtogether.com.au/" TargetMode="External"/><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hyperlink" Target="http://doingresearchtogether.com.au/" TargetMode="Externa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hyperlink" Target="http://doingresearchtogether.com.au/" TargetMode="External"/><Relationship Id="rId2" Type="http://schemas.openxmlformats.org/officeDocument/2006/relationships/hyperlink" Target="http://doingresearchtogether.com.au/key-principle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CBFC-157B-470E-A8C2-3F2DA6D05EE0}"/>
              </a:ext>
            </a:extLst>
          </p:cNvPr>
          <p:cNvSpPr>
            <a:spLocks noGrp="1"/>
          </p:cNvSpPr>
          <p:nvPr>
            <p:ph type="ctrTitle"/>
          </p:nvPr>
        </p:nvSpPr>
        <p:spPr>
          <a:xfrm>
            <a:off x="6509287" y="1909165"/>
            <a:ext cx="4844511" cy="2170545"/>
          </a:xfrm>
        </p:spPr>
        <p:txBody>
          <a:bodyPr>
            <a:normAutofit/>
          </a:bodyPr>
          <a:lstStyle/>
          <a:p>
            <a:r>
              <a:rPr lang="en-AU" sz="6600" dirty="0">
                <a:solidFill>
                  <a:srgbClr val="015E60"/>
                </a:solidFill>
              </a:rPr>
              <a:t>talking</a:t>
            </a:r>
            <a:br>
              <a:rPr lang="en-AU" sz="6600" dirty="0">
                <a:solidFill>
                  <a:srgbClr val="015E60"/>
                </a:solidFill>
              </a:rPr>
            </a:br>
            <a:r>
              <a:rPr lang="en-AU" sz="6600" dirty="0">
                <a:solidFill>
                  <a:srgbClr val="015E60"/>
                </a:solidFill>
              </a:rPr>
              <a:t>about roles</a:t>
            </a:r>
          </a:p>
        </p:txBody>
      </p:sp>
      <p:sp>
        <p:nvSpPr>
          <p:cNvPr id="3" name="Subtitle 2">
            <a:extLst>
              <a:ext uri="{FF2B5EF4-FFF2-40B4-BE49-F238E27FC236}">
                <a16:creationId xmlns:a16="http://schemas.microsoft.com/office/drawing/2014/main" id="{6BA9E9E5-29F1-E7CF-F2FF-0F5EA52548F5}"/>
              </a:ext>
            </a:extLst>
          </p:cNvPr>
          <p:cNvSpPr>
            <a:spLocks noGrp="1"/>
          </p:cNvSpPr>
          <p:nvPr>
            <p:ph type="subTitle" idx="1"/>
          </p:nvPr>
        </p:nvSpPr>
        <p:spPr>
          <a:xfrm>
            <a:off x="6509287" y="4408294"/>
            <a:ext cx="4844512" cy="940365"/>
          </a:xfrm>
        </p:spPr>
        <p:txBody>
          <a:bodyPr>
            <a:normAutofit/>
          </a:bodyPr>
          <a:lstStyle/>
          <a:p>
            <a:r>
              <a:rPr lang="en-AU" sz="2800" dirty="0">
                <a:solidFill>
                  <a:srgbClr val="015E60"/>
                </a:solidFill>
              </a:rPr>
              <a:t>an example</a:t>
            </a:r>
          </a:p>
        </p:txBody>
      </p:sp>
      <p:pic>
        <p:nvPicPr>
          <p:cNvPr id="6" name="Picture Placeholder 5" descr="A group of people sitting at a table&#10;&#10;Description automatically generated">
            <a:extLst>
              <a:ext uri="{FF2B5EF4-FFF2-40B4-BE49-F238E27FC236}">
                <a16:creationId xmlns:a16="http://schemas.microsoft.com/office/drawing/2014/main" id="{46E5D26E-8586-D8E2-843A-FDEE04FD5D7B}"/>
              </a:ext>
            </a:extLst>
          </p:cNvPr>
          <p:cNvPicPr>
            <a:picLocks noGrp="1" noChangeAspect="1"/>
          </p:cNvPicPr>
          <p:nvPr>
            <p:ph type="pic" sz="quarter" idx="13"/>
          </p:nvPr>
        </p:nvPicPr>
        <p:blipFill rotWithShape="1">
          <a:blip r:embed="rId2"/>
          <a:srcRect l="2549" t="-3571" r="2214" b="-3571"/>
          <a:stretch/>
        </p:blipFill>
        <p:spPr>
          <a:xfrm>
            <a:off x="457631" y="489880"/>
            <a:ext cx="5225083" cy="5878239"/>
          </a:xfrm>
        </p:spPr>
      </p:pic>
      <p:sp>
        <p:nvSpPr>
          <p:cNvPr id="7" name="Subtitle 2">
            <a:extLst>
              <a:ext uri="{FF2B5EF4-FFF2-40B4-BE49-F238E27FC236}">
                <a16:creationId xmlns:a16="http://schemas.microsoft.com/office/drawing/2014/main" id="{5FEE3AA1-0936-7315-04AF-FD8860F30D4D}"/>
              </a:ext>
            </a:extLst>
          </p:cNvPr>
          <p:cNvSpPr txBox="1">
            <a:spLocks/>
          </p:cNvSpPr>
          <p:nvPr/>
        </p:nvSpPr>
        <p:spPr>
          <a:xfrm>
            <a:off x="6509287" y="6070599"/>
            <a:ext cx="3580644" cy="33019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3200" b="0" kern="1200">
                <a:solidFill>
                  <a:schemeClr val="accent6">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lumMod val="50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lumMod val="50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lumMod val="50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en-AU" sz="1000" dirty="0">
                <a:solidFill>
                  <a:srgbClr val="0B7241"/>
                </a:solidFill>
              </a:rPr>
              <a:t>June 2024 | version one | </a:t>
            </a:r>
            <a:r>
              <a:rPr lang="en-AU" sz="1000" b="1" dirty="0">
                <a:solidFill>
                  <a:srgbClr val="0070C0"/>
                </a:solidFill>
                <a:hlinkClick r:id="rId3">
                  <a:extLst>
                    <a:ext uri="{A12FA001-AC4F-418D-AE19-62706E023703}">
                      <ahyp:hlinkClr xmlns:ahyp="http://schemas.microsoft.com/office/drawing/2018/hyperlinkcolor" val="tx"/>
                    </a:ext>
                  </a:extLst>
                </a:hlinkClick>
              </a:rPr>
              <a:t>doing research together</a:t>
            </a:r>
            <a:endParaRPr lang="en-AU" sz="1000" b="1" dirty="0">
              <a:solidFill>
                <a:srgbClr val="0070C0"/>
              </a:solidFill>
            </a:endParaRPr>
          </a:p>
        </p:txBody>
      </p:sp>
    </p:spTree>
    <p:extLst>
      <p:ext uri="{BB962C8B-B14F-4D97-AF65-F5344CB8AC3E}">
        <p14:creationId xmlns:p14="http://schemas.microsoft.com/office/powerpoint/2010/main" val="233300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707-D633-62FE-8A12-41B2CCE6C654}"/>
              </a:ext>
            </a:extLst>
          </p:cNvPr>
          <p:cNvSpPr>
            <a:spLocks noGrp="1"/>
          </p:cNvSpPr>
          <p:nvPr>
            <p:ph type="title"/>
          </p:nvPr>
        </p:nvSpPr>
        <p:spPr/>
        <p:txBody>
          <a:bodyPr/>
          <a:lstStyle/>
          <a:p>
            <a:r>
              <a:rPr lang="en-AU" b="0" dirty="0">
                <a:solidFill>
                  <a:srgbClr val="0B7241"/>
                </a:solidFill>
              </a:rPr>
              <a:t>overview</a:t>
            </a:r>
          </a:p>
        </p:txBody>
      </p:sp>
      <p:sp>
        <p:nvSpPr>
          <p:cNvPr id="3" name="Text Placeholder 2">
            <a:extLst>
              <a:ext uri="{FF2B5EF4-FFF2-40B4-BE49-F238E27FC236}">
                <a16:creationId xmlns:a16="http://schemas.microsoft.com/office/drawing/2014/main" id="{6E8AB81B-4B14-A430-E7F2-A8C2C30BCF9C}"/>
              </a:ext>
            </a:extLst>
          </p:cNvPr>
          <p:cNvSpPr>
            <a:spLocks noGrp="1"/>
          </p:cNvSpPr>
          <p:nvPr>
            <p:ph type="body" sz="quarter" idx="13"/>
          </p:nvPr>
        </p:nvSpPr>
        <p:spPr>
          <a:xfrm>
            <a:off x="838199" y="2207910"/>
            <a:ext cx="10674532" cy="3147862"/>
          </a:xfrm>
        </p:spPr>
        <p:txBody>
          <a:bodyPr numCol="3" spcCol="288000"/>
          <a:lstStyle/>
          <a:p>
            <a:pPr algn="l" defTabSz="917222">
              <a:lnSpc>
                <a:spcPct val="110000"/>
              </a:lnSpc>
              <a:spcBef>
                <a:spcPts val="0"/>
              </a:spcBef>
              <a:spcAft>
                <a:spcPts val="1200"/>
              </a:spcAft>
              <a:defRPr sz="2500"/>
            </a:pPr>
            <a:r>
              <a:rPr lang="en-AU" sz="1400" b="1" dirty="0"/>
              <a:t>why we made this </a:t>
            </a:r>
          </a:p>
          <a:p>
            <a:pPr defTabSz="917222">
              <a:spcBef>
                <a:spcPts val="0"/>
              </a:spcBef>
              <a:spcAft>
                <a:spcPts val="1200"/>
              </a:spcAft>
              <a:defRPr sz="2500"/>
            </a:pPr>
            <a:r>
              <a:rPr lang="en-AU" sz="1400" b="0" dirty="0"/>
              <a:t>Without research experience, it’s </a:t>
            </a:r>
            <a:br>
              <a:rPr lang="en-AU" sz="1400" b="0" dirty="0"/>
            </a:br>
            <a:r>
              <a:rPr lang="en-AU" sz="1400" b="0" dirty="0"/>
              <a:t>hard to know what roles are available. </a:t>
            </a:r>
            <a:br>
              <a:rPr lang="en-AU" sz="1400" b="0" dirty="0"/>
            </a:br>
            <a:r>
              <a:rPr lang="en-AU" sz="1400" b="0" dirty="0"/>
              <a:t>Power differences can stop people </a:t>
            </a:r>
            <a:br>
              <a:rPr lang="en-AU" sz="1400" b="0" dirty="0"/>
            </a:br>
            <a:r>
              <a:rPr lang="en-AU" sz="1400" b="0" dirty="0"/>
              <a:t>with lived experience from asking </a:t>
            </a:r>
            <a:br>
              <a:rPr lang="en-AU" sz="1400" b="0" dirty="0"/>
            </a:br>
            <a:r>
              <a:rPr lang="en-AU" sz="1400" b="0" dirty="0"/>
              <a:t>for what they want out of fear of the </a:t>
            </a:r>
            <a:br>
              <a:rPr lang="en-AU" sz="1400" b="0" dirty="0"/>
            </a:br>
            <a:r>
              <a:rPr lang="en-AU" sz="1400" b="0" dirty="0"/>
              <a:t>role not being available or being </a:t>
            </a:r>
            <a:br>
              <a:rPr lang="en-AU" sz="1400" b="0" dirty="0"/>
            </a:br>
            <a:r>
              <a:rPr lang="en-AU" sz="1400" b="0" dirty="0"/>
              <a:t>told they don’t have the right skills. </a:t>
            </a:r>
          </a:p>
          <a:p>
            <a:pPr defTabSz="917222">
              <a:spcBef>
                <a:spcPts val="0"/>
              </a:spcBef>
              <a:spcAft>
                <a:spcPts val="600"/>
              </a:spcAft>
              <a:defRPr sz="2500"/>
            </a:pPr>
            <a:endParaRPr lang="en-AU" sz="1200" dirty="0"/>
          </a:p>
          <a:p>
            <a:pPr defTabSz="917222">
              <a:spcBef>
                <a:spcPts val="0"/>
              </a:spcBef>
              <a:spcAft>
                <a:spcPts val="600"/>
              </a:spcAft>
              <a:defRPr sz="2500"/>
            </a:pPr>
            <a:r>
              <a:rPr lang="en-AU" sz="1200" dirty="0"/>
              <a:t>Be transparent about roles and </a:t>
            </a:r>
            <a:br>
              <a:rPr lang="en-AU" sz="1200" dirty="0"/>
            </a:br>
            <a:r>
              <a:rPr lang="en-AU" sz="1200" dirty="0"/>
              <a:t>responsibilities from the beginning. </a:t>
            </a:r>
          </a:p>
          <a:p>
            <a:pPr algn="l" defTabSz="917222">
              <a:lnSpc>
                <a:spcPct val="110000"/>
              </a:lnSpc>
              <a:spcBef>
                <a:spcPts val="0"/>
              </a:spcBef>
              <a:spcAft>
                <a:spcPts val="600"/>
              </a:spcAft>
              <a:defRPr sz="2500"/>
            </a:pPr>
            <a:endParaRPr lang="en-AU" sz="1400" b="0" dirty="0"/>
          </a:p>
          <a:p>
            <a:pPr algn="l" defTabSz="917222">
              <a:lnSpc>
                <a:spcPct val="110000"/>
              </a:lnSpc>
              <a:spcBef>
                <a:spcPts val="0"/>
              </a:spcBef>
              <a:spcAft>
                <a:spcPts val="600"/>
              </a:spcAft>
              <a:defRPr sz="2500"/>
            </a:pPr>
            <a:endParaRPr lang="en-AU" sz="1400" b="0" dirty="0"/>
          </a:p>
          <a:p>
            <a:pPr algn="l" defTabSz="917222">
              <a:lnSpc>
                <a:spcPct val="110000"/>
              </a:lnSpc>
              <a:spcBef>
                <a:spcPts val="0"/>
              </a:spcBef>
              <a:spcAft>
                <a:spcPts val="600"/>
              </a:spcAft>
              <a:defRPr sz="2500"/>
            </a:pPr>
            <a:endParaRPr lang="en-AU" sz="1400" dirty="0"/>
          </a:p>
          <a:p>
            <a:pPr algn="l" defTabSz="917222">
              <a:lnSpc>
                <a:spcPct val="110000"/>
              </a:lnSpc>
              <a:spcBef>
                <a:spcPts val="0"/>
              </a:spcBef>
              <a:spcAft>
                <a:spcPts val="1200"/>
              </a:spcAft>
              <a:defRPr sz="2500"/>
            </a:pPr>
            <a:r>
              <a:rPr lang="en-AU" sz="1400" b="1" dirty="0"/>
              <a:t>what’s in this document </a:t>
            </a:r>
          </a:p>
          <a:p>
            <a:pPr algn="l" defTabSz="917222">
              <a:lnSpc>
                <a:spcPct val="110000"/>
              </a:lnSpc>
              <a:spcBef>
                <a:spcPts val="0"/>
              </a:spcBef>
              <a:spcAft>
                <a:spcPts val="600"/>
              </a:spcAft>
              <a:defRPr sz="2500"/>
            </a:pPr>
            <a:r>
              <a:rPr lang="en-AU" sz="1400" b="0" dirty="0"/>
              <a:t>We show an example of how you might </a:t>
            </a:r>
            <a:r>
              <a:rPr lang="en-AU" sz="1400" dirty="0"/>
              <a:t>use a diagram to show </a:t>
            </a:r>
            <a:r>
              <a:rPr lang="en-AU" sz="1400" b="0" dirty="0"/>
              <a:t>the roles available in your project for people with lived experience. You might use a visual in planning sessions </a:t>
            </a:r>
            <a:r>
              <a:rPr lang="en-AU" sz="1400" dirty="0"/>
              <a:t>and</a:t>
            </a:r>
            <a:r>
              <a:rPr lang="en-AU" sz="1400" b="0" dirty="0"/>
              <a:t> in one-to-one conversations. We give some overall tips on planning for </a:t>
            </a:r>
            <a:r>
              <a:rPr lang="en-AU" sz="1400" dirty="0"/>
              <a:t>roles </a:t>
            </a:r>
            <a:r>
              <a:rPr lang="en-AU" sz="1400" b="0" dirty="0"/>
              <a:t>on page 6. </a:t>
            </a:r>
          </a:p>
          <a:p>
            <a:pPr algn="l" defTabSz="917222">
              <a:lnSpc>
                <a:spcPct val="110000"/>
              </a:lnSpc>
              <a:spcBef>
                <a:spcPts val="0"/>
              </a:spcBef>
              <a:spcAft>
                <a:spcPts val="600"/>
              </a:spcAft>
              <a:defRPr sz="2500"/>
            </a:pPr>
            <a:endParaRPr lang="en-AU" sz="1200" dirty="0"/>
          </a:p>
          <a:p>
            <a:pPr algn="l" defTabSz="917222">
              <a:lnSpc>
                <a:spcPct val="110000"/>
              </a:lnSpc>
              <a:spcBef>
                <a:spcPts val="0"/>
              </a:spcBef>
              <a:spcAft>
                <a:spcPts val="600"/>
              </a:spcAft>
              <a:defRPr sz="2500"/>
            </a:pPr>
            <a:r>
              <a:rPr lang="en-AU" sz="1200" dirty="0"/>
              <a:t>Un</a:t>
            </a:r>
            <a:r>
              <a:rPr lang="en-AU" sz="1200" b="0" dirty="0"/>
              <a:t>sure about which roles your project could include? Ask colleagues who have co-designed </a:t>
            </a:r>
            <a:r>
              <a:rPr lang="en-AU" sz="1200" dirty="0"/>
              <a:t>or </a:t>
            </a:r>
            <a:r>
              <a:rPr lang="en-AU" sz="1200" b="0" dirty="0"/>
              <a:t>co-delivered research. </a:t>
            </a:r>
            <a:br>
              <a:rPr lang="en-AU" sz="1400" b="0" dirty="0"/>
            </a:br>
            <a:endParaRPr lang="en-AU" sz="1400" b="0" dirty="0"/>
          </a:p>
          <a:p>
            <a:pPr algn="l" defTabSz="917222">
              <a:lnSpc>
                <a:spcPct val="110000"/>
              </a:lnSpc>
              <a:spcBef>
                <a:spcPts val="0"/>
              </a:spcBef>
              <a:spcAft>
                <a:spcPts val="600"/>
              </a:spcAft>
              <a:defRPr sz="2500"/>
            </a:pPr>
            <a:endParaRPr lang="en-AU" sz="1400" dirty="0"/>
          </a:p>
          <a:p>
            <a:pPr defTabSz="917222">
              <a:spcBef>
                <a:spcPts val="0"/>
              </a:spcBef>
              <a:spcAft>
                <a:spcPts val="1200"/>
              </a:spcAft>
              <a:defRPr sz="2500"/>
            </a:pPr>
            <a:r>
              <a:rPr lang="en-AU" sz="1400" b="1" dirty="0"/>
              <a:t>how to use our example</a:t>
            </a:r>
            <a:r>
              <a:rPr lang="en-AU" sz="1400" dirty="0"/>
              <a:t> </a:t>
            </a:r>
            <a:r>
              <a:rPr lang="en-AU" sz="1400" b="0" dirty="0"/>
              <a:t>(pages 4</a:t>
            </a:r>
            <a:r>
              <a:rPr lang="en-AU" sz="1050" b="1" i="0" dirty="0">
                <a:solidFill>
                  <a:srgbClr val="1B2B68"/>
                </a:solidFill>
                <a:effectLst/>
                <a:highlight>
                  <a:srgbClr val="FFFFFF"/>
                </a:highlight>
                <a:latin typeface="Gilmer"/>
              </a:rPr>
              <a:t>–</a:t>
            </a:r>
            <a:r>
              <a:rPr lang="en-AU" sz="1400" b="0" dirty="0"/>
              <a:t>5) </a:t>
            </a:r>
            <a:endParaRPr lang="en-AU" sz="1400" dirty="0"/>
          </a:p>
          <a:p>
            <a:pPr algn="l" defTabSz="917222">
              <a:lnSpc>
                <a:spcPct val="110000"/>
              </a:lnSpc>
              <a:spcBef>
                <a:spcPts val="0"/>
              </a:spcBef>
              <a:spcAft>
                <a:spcPts val="600"/>
              </a:spcAft>
              <a:defRPr sz="2500"/>
            </a:pPr>
            <a:r>
              <a:rPr lang="en-AU" sz="1400" b="0" dirty="0"/>
              <a:t>Use our example as inspiration to consider and communicate roles. </a:t>
            </a:r>
            <a:r>
              <a:rPr lang="en-AU" sz="1400" dirty="0"/>
              <a:t>Our example isn’t the only way, and we give other ideas on page 3. For each role, t</a:t>
            </a:r>
            <a:r>
              <a:rPr lang="en-AU" sz="1400" b="0" dirty="0"/>
              <a:t>hink about key tasks, time commitment and the support available. </a:t>
            </a:r>
            <a:endParaRPr lang="en-AU" sz="1400" dirty="0"/>
          </a:p>
          <a:p>
            <a:pPr algn="l" defTabSz="917222">
              <a:lnSpc>
                <a:spcPct val="110000"/>
              </a:lnSpc>
              <a:spcBef>
                <a:spcPts val="0"/>
              </a:spcBef>
              <a:spcAft>
                <a:spcPts val="600"/>
              </a:spcAft>
              <a:defRPr sz="2500"/>
            </a:pPr>
            <a:endParaRPr lang="en-AU" sz="1400" b="1" dirty="0"/>
          </a:p>
          <a:p>
            <a:pPr algn="l" defTabSz="917222">
              <a:lnSpc>
                <a:spcPct val="110000"/>
              </a:lnSpc>
              <a:spcBef>
                <a:spcPts val="0"/>
              </a:spcBef>
              <a:spcAft>
                <a:spcPts val="600"/>
              </a:spcAft>
              <a:defRPr sz="2500"/>
            </a:pPr>
            <a:r>
              <a:rPr lang="en-AU" sz="1400" b="1" dirty="0"/>
              <a:t>You can edit this document and make it your own version by adding, changing or deleting roles. </a:t>
            </a:r>
          </a:p>
          <a:p>
            <a:pPr algn="l" defTabSz="917222">
              <a:lnSpc>
                <a:spcPct val="110000"/>
              </a:lnSpc>
              <a:spcBef>
                <a:spcPts val="0"/>
              </a:spcBef>
              <a:spcAft>
                <a:spcPts val="600"/>
              </a:spcAft>
              <a:defRPr sz="2500"/>
            </a:pPr>
            <a:endParaRPr lang="en-AU" sz="1400" b="0" dirty="0"/>
          </a:p>
          <a:p>
            <a:pPr algn="l" defTabSz="917222">
              <a:lnSpc>
                <a:spcPct val="110000"/>
              </a:lnSpc>
              <a:spcBef>
                <a:spcPts val="0"/>
              </a:spcBef>
              <a:spcAft>
                <a:spcPts val="600"/>
              </a:spcAft>
              <a:defRPr sz="2500"/>
            </a:pPr>
            <a:endParaRPr lang="en-AU" sz="1400" dirty="0"/>
          </a:p>
        </p:txBody>
      </p:sp>
      <p:sp>
        <p:nvSpPr>
          <p:cNvPr id="4" name="Text Placeholder 3">
            <a:extLst>
              <a:ext uri="{FF2B5EF4-FFF2-40B4-BE49-F238E27FC236}">
                <a16:creationId xmlns:a16="http://schemas.microsoft.com/office/drawing/2014/main" id="{54BB2378-A7B4-0D6B-FF31-D6A6F5620637}"/>
              </a:ext>
            </a:extLst>
          </p:cNvPr>
          <p:cNvSpPr>
            <a:spLocks noGrp="1"/>
          </p:cNvSpPr>
          <p:nvPr>
            <p:ph type="body" sz="quarter" idx="14"/>
          </p:nvPr>
        </p:nvSpPr>
        <p:spPr>
          <a:xfrm>
            <a:off x="838199" y="1075962"/>
            <a:ext cx="10515600" cy="789353"/>
          </a:xfrm>
        </p:spPr>
        <p:txBody>
          <a:bodyPr/>
          <a:lstStyle/>
          <a:p>
            <a:r>
              <a:rPr lang="en-AU" dirty="0">
                <a:solidFill>
                  <a:srgbClr val="015E60"/>
                </a:solidFill>
              </a:rPr>
              <a:t>not knowing what roles are available can stop people with lived experience from asking or making suggestions. diagrams and examples can make roles clearer.  </a:t>
            </a:r>
          </a:p>
        </p:txBody>
      </p:sp>
      <p:sp>
        <p:nvSpPr>
          <p:cNvPr id="5" name="Text Placeholder 4">
            <a:extLst>
              <a:ext uri="{FF2B5EF4-FFF2-40B4-BE49-F238E27FC236}">
                <a16:creationId xmlns:a16="http://schemas.microsoft.com/office/drawing/2014/main" id="{CBA4107E-E9C6-817D-2C0A-48062743E809}"/>
              </a:ext>
            </a:extLst>
          </p:cNvPr>
          <p:cNvSpPr>
            <a:spLocks noGrp="1"/>
          </p:cNvSpPr>
          <p:nvPr>
            <p:ph type="body" sz="quarter" idx="15"/>
          </p:nvPr>
        </p:nvSpPr>
        <p:spPr/>
        <p:txBody>
          <a:bodyPr/>
          <a:lstStyle/>
          <a:p>
            <a:pPr lvl="0"/>
            <a:r>
              <a:rPr lang="en-AU" dirty="0"/>
              <a:t>talking about roles</a:t>
            </a:r>
          </a:p>
        </p:txBody>
      </p:sp>
      <p:sp>
        <p:nvSpPr>
          <p:cNvPr id="6" name="Text Placeholder 5">
            <a:extLst>
              <a:ext uri="{FF2B5EF4-FFF2-40B4-BE49-F238E27FC236}">
                <a16:creationId xmlns:a16="http://schemas.microsoft.com/office/drawing/2014/main" id="{E4B06F41-707D-A7AF-A75A-47245DFE934A}"/>
              </a:ext>
            </a:extLst>
          </p:cNvPr>
          <p:cNvSpPr>
            <a:spLocks noGrp="1"/>
          </p:cNvSpPr>
          <p:nvPr>
            <p:ph type="body" sz="quarter" idx="4294967295"/>
          </p:nvPr>
        </p:nvSpPr>
        <p:spPr>
          <a:xfrm>
            <a:off x="6095999" y="6327775"/>
            <a:ext cx="5257800" cy="330200"/>
          </a:xfrm>
        </p:spPr>
        <p:txBody>
          <a:bodyPr anchor="ct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1000" b="0" dirty="0" err="1">
                <a:solidFill>
                  <a:srgbClr val="007A41"/>
                </a:solidFill>
                <a:effectLst/>
                <a:latin typeface="Arial" panose="020B0604020202020204" pitchFamily="34" charset="0"/>
              </a:rPr>
              <a:t>nsw</a:t>
            </a:r>
            <a:r>
              <a:rPr lang="en-AU" sz="1000" b="0" dirty="0">
                <a:solidFill>
                  <a:srgbClr val="007A41"/>
                </a:solidFill>
                <a:effectLst/>
                <a:latin typeface="Arial" panose="020B0604020202020204" pitchFamily="34" charset="0"/>
              </a:rPr>
              <a:t> regional health partners | </a:t>
            </a:r>
            <a:r>
              <a:rPr lang="en-AU" sz="1000" b="1" dirty="0">
                <a:solidFill>
                  <a:srgbClr val="0070C0"/>
                </a:solidFill>
                <a:hlinkClick r:id="rId2">
                  <a:extLst>
                    <a:ext uri="{A12FA001-AC4F-418D-AE19-62706E023703}">
                      <ahyp:hlinkClr xmlns:ahyp="http://schemas.microsoft.com/office/drawing/2018/hyperlinkcolor" val="tx"/>
                    </a:ext>
                  </a:extLst>
                </a:hlinkClick>
              </a:rPr>
              <a:t>doing research together</a:t>
            </a:r>
            <a:endParaRPr lang="en-AU" sz="1000" b="0" dirty="0">
              <a:solidFill>
                <a:srgbClr val="007A41"/>
              </a:solidFill>
              <a:effectLst/>
              <a:highlight>
                <a:srgbClr val="FFFF00"/>
              </a:highlight>
              <a:latin typeface="Arial" panose="020B0604020202020204" pitchFamily="34" charset="0"/>
            </a:endParaRPr>
          </a:p>
        </p:txBody>
      </p:sp>
      <p:sp>
        <p:nvSpPr>
          <p:cNvPr id="8" name="TextBox 7">
            <a:extLst>
              <a:ext uri="{FF2B5EF4-FFF2-40B4-BE49-F238E27FC236}">
                <a16:creationId xmlns:a16="http://schemas.microsoft.com/office/drawing/2014/main" id="{406361D6-ACEF-757A-D3C1-2AEAE777C9E8}"/>
              </a:ext>
            </a:extLst>
          </p:cNvPr>
          <p:cNvSpPr txBox="1"/>
          <p:nvPr/>
        </p:nvSpPr>
        <p:spPr>
          <a:xfrm>
            <a:off x="838199" y="5696687"/>
            <a:ext cx="10515602" cy="417743"/>
          </a:xfrm>
          <a:prstGeom prst="rect">
            <a:avLst/>
          </a:prstGeom>
          <a:noFill/>
        </p:spPr>
        <p:txBody>
          <a:bodyPr wrap="square">
            <a:spAutoFit/>
          </a:bodyPr>
          <a:lstStyle/>
          <a:p>
            <a:pPr defTabSz="917222">
              <a:lnSpc>
                <a:spcPct val="110000"/>
              </a:lnSpc>
              <a:spcBef>
                <a:spcPts val="0"/>
              </a:spcBef>
              <a:spcAft>
                <a:spcPts val="600"/>
              </a:spcAft>
              <a:defRPr sz="2500"/>
            </a:pPr>
            <a:r>
              <a:rPr lang="en-AU" sz="1000" b="0" dirty="0">
                <a:solidFill>
                  <a:schemeClr val="accent6">
                    <a:lumMod val="50000"/>
                  </a:schemeClr>
                </a:solidFill>
              </a:rPr>
              <a:t>The diagrams on pages 4 &amp; 5 are based on a visual created by KA McKercher as part of the co-planning process for a successful MRFF grant focused on better health outcomes with and for trans young people. Cite this as: McKercher, KA</a:t>
            </a:r>
            <a:r>
              <a:rPr lang="en-AU" sz="1000" dirty="0">
                <a:solidFill>
                  <a:schemeClr val="accent6">
                    <a:lumMod val="50000"/>
                  </a:schemeClr>
                </a:solidFill>
              </a:rPr>
              <a:t> &amp;</a:t>
            </a:r>
            <a:r>
              <a:rPr lang="en-AU" sz="1000" b="0" dirty="0">
                <a:solidFill>
                  <a:schemeClr val="accent6">
                    <a:lumMod val="50000"/>
                  </a:schemeClr>
                </a:solidFill>
              </a:rPr>
              <a:t> NSW Regional Health Partners. (2024). </a:t>
            </a:r>
            <a:r>
              <a:rPr lang="en-AU" sz="1000" dirty="0">
                <a:solidFill>
                  <a:schemeClr val="accent6">
                    <a:lumMod val="50000"/>
                  </a:schemeClr>
                </a:solidFill>
              </a:rPr>
              <a:t>Talking about</a:t>
            </a:r>
            <a:r>
              <a:rPr lang="en-AU" sz="1000" b="0" dirty="0">
                <a:solidFill>
                  <a:schemeClr val="accent6">
                    <a:lumMod val="50000"/>
                  </a:schemeClr>
                </a:solidFill>
              </a:rPr>
              <a:t> roles: an example. Version One.  </a:t>
            </a:r>
            <a:endParaRPr lang="en-AU" sz="1000" dirty="0">
              <a:solidFill>
                <a:schemeClr val="accent6">
                  <a:lumMod val="50000"/>
                </a:schemeClr>
              </a:solidFill>
            </a:endParaRPr>
          </a:p>
        </p:txBody>
      </p:sp>
    </p:spTree>
    <p:extLst>
      <p:ext uri="{BB962C8B-B14F-4D97-AF65-F5344CB8AC3E}">
        <p14:creationId xmlns:p14="http://schemas.microsoft.com/office/powerpoint/2010/main" val="408457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744B74-3DA8-8540-5EC5-0CA8E139E7B8}"/>
              </a:ext>
            </a:extLst>
          </p:cNvPr>
          <p:cNvSpPr>
            <a:spLocks noGrp="1"/>
          </p:cNvSpPr>
          <p:nvPr>
            <p:ph type="body" sz="quarter" idx="13"/>
          </p:nvPr>
        </p:nvSpPr>
        <p:spPr>
          <a:xfrm>
            <a:off x="838199" y="1753508"/>
            <a:ext cx="10646230" cy="3979788"/>
          </a:xfrm>
        </p:spPr>
        <p:txBody>
          <a:bodyPr/>
          <a:lstStyle/>
          <a:p>
            <a:r>
              <a:rPr lang="en-US" sz="1600" dirty="0">
                <a:latin typeface="Arial" panose="020B0604020202020204" pitchFamily="34" charset="0"/>
                <a:cs typeface="Arial" panose="020B0604020202020204" pitchFamily="34" charset="0"/>
              </a:rPr>
              <a:t>Some roles require a lot of time, are on-going and have many legal and ethical responsibilities, while other roles might be less time-consuming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with fewer responsibilities.</a:t>
            </a:r>
          </a:p>
          <a:p>
            <a:r>
              <a:rPr lang="en-US" sz="1600" dirty="0">
                <a:latin typeface="Arial" panose="020B0604020202020204" pitchFamily="34" charset="0"/>
                <a:cs typeface="Arial" panose="020B0604020202020204" pitchFamily="34" charset="0"/>
              </a:rPr>
              <a:t>On pages 4 &amp; 5 we give an example of roles and tasks.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Our example isn’t the only way. </a:t>
            </a:r>
            <a:endParaRPr lang="en-US" sz="1600" b="1" dirty="0">
              <a:latin typeface="Arial" panose="020B0604020202020204" pitchFamily="34" charset="0"/>
              <a:cs typeface="Arial" panose="020B0604020202020204" pitchFamily="34" charset="0"/>
            </a:endParaRPr>
          </a:p>
          <a:p>
            <a:r>
              <a:rPr lang="en-US" sz="1600" b="0" dirty="0">
                <a:latin typeface="Arial" panose="020B0604020202020204" pitchFamily="34" charset="0"/>
                <a:cs typeface="Arial" panose="020B0604020202020204" pitchFamily="34" charset="0"/>
              </a:rPr>
              <a:t>There are other ways you might </a:t>
            </a:r>
            <a:r>
              <a:rPr lang="en-US" sz="1600" dirty="0">
                <a:latin typeface="Arial" panose="020B0604020202020204" pitchFamily="34" charset="0"/>
                <a:cs typeface="Arial" panose="020B0604020202020204" pitchFamily="34" charset="0"/>
              </a:rPr>
              <a:t>identify and show</a:t>
            </a:r>
            <a:r>
              <a:rPr lang="en-US" sz="1600" b="0" dirty="0">
                <a:latin typeface="Arial" panose="020B0604020202020204" pitchFamily="34" charset="0"/>
                <a:cs typeface="Arial" panose="020B0604020202020204" pitchFamily="34" charset="0"/>
              </a:rPr>
              <a:t> roles </a:t>
            </a:r>
            <a:r>
              <a:rPr lang="en-AU" sz="1600" b="1" i="0" dirty="0">
                <a:solidFill>
                  <a:srgbClr val="1B2B68"/>
                </a:solidFill>
                <a:effectLst/>
                <a:highlight>
                  <a:srgbClr val="FFFFFF"/>
                </a:highlight>
                <a:latin typeface="Arial" panose="020B0604020202020204" pitchFamily="34" charset="0"/>
                <a:cs typeface="Arial" panose="020B0604020202020204" pitchFamily="34" charset="0"/>
              </a:rPr>
              <a:t>–</a:t>
            </a:r>
            <a:r>
              <a:rPr lang="en-US" sz="1600" i="0" dirty="0">
                <a:solidFill>
                  <a:srgbClr val="1B2B68"/>
                </a:solidFill>
                <a:effectLst/>
                <a:highlight>
                  <a:srgbClr val="FFFFFF"/>
                </a:highlight>
                <a:latin typeface="Arial" panose="020B0604020202020204" pitchFamily="34" charset="0"/>
                <a:cs typeface="Arial" panose="020B0604020202020204" pitchFamily="34" charset="0"/>
              </a:rPr>
              <a:t> </a:t>
            </a:r>
            <a:br>
              <a:rPr lang="en-US" sz="1600" i="0" dirty="0">
                <a:solidFill>
                  <a:srgbClr val="1B2B68"/>
                </a:solidFill>
                <a:effectLst/>
                <a:highlight>
                  <a:srgbClr val="FFFFFF"/>
                </a:highlight>
                <a:latin typeface="Arial" panose="020B0604020202020204" pitchFamily="34" charset="0"/>
                <a:cs typeface="Arial" panose="020B0604020202020204" pitchFamily="34" charset="0"/>
              </a:rPr>
            </a:br>
            <a:r>
              <a:rPr lang="en-US" sz="1600" b="0" dirty="0">
                <a:latin typeface="Arial" panose="020B0604020202020204" pitchFamily="34" charset="0"/>
                <a:cs typeface="Arial" panose="020B0604020202020204" pitchFamily="34" charset="0"/>
              </a:rPr>
              <a:t>for example, you might:  </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plot roles across the research cycle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(see one-page example from </a:t>
            </a:r>
            <a:r>
              <a:rPr lang="en-AU" sz="16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Young and Resilient Research Centre </a:t>
            </a:r>
            <a:br>
              <a:rPr lang="en-AU" sz="16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br>
            <a:r>
              <a:rPr lang="en-AU" sz="1600"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on roles for co-researchers across the research cycle</a:t>
            </a:r>
            <a:r>
              <a:rPr lang="en-AU"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create an </a:t>
            </a:r>
            <a:r>
              <a:rPr lang="en-US" sz="1600" dirty="0" err="1">
                <a:latin typeface="Arial" panose="020B0604020202020204" pitchFamily="34" charset="0"/>
                <a:cs typeface="Arial" panose="020B0604020202020204" pitchFamily="34" charset="0"/>
              </a:rPr>
              <a:t>organisational</a:t>
            </a:r>
            <a:r>
              <a:rPr lang="en-US" sz="1600" dirty="0">
                <a:latin typeface="Arial" panose="020B0604020202020204" pitchFamily="34" charset="0"/>
                <a:cs typeface="Arial" panose="020B0604020202020204" pitchFamily="34" charset="0"/>
              </a:rPr>
              <a:t> chart or team chart</a:t>
            </a:r>
            <a:endParaRPr lang="en-US" sz="1600" b="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8F882C9-8264-830A-77F5-B12B6FFFE924}"/>
              </a:ext>
            </a:extLst>
          </p:cNvPr>
          <p:cNvSpPr>
            <a:spLocks noGrp="1"/>
          </p:cNvSpPr>
          <p:nvPr>
            <p:ph type="body" sz="quarter" idx="14"/>
          </p:nvPr>
        </p:nvSpPr>
        <p:spPr>
          <a:xfrm>
            <a:off x="838200" y="1004962"/>
            <a:ext cx="7211336" cy="868288"/>
          </a:xfrm>
        </p:spPr>
        <p:txBody>
          <a:bodyPr/>
          <a:lstStyle/>
          <a:p>
            <a:r>
              <a:rPr lang="en-US" dirty="0">
                <a:solidFill>
                  <a:srgbClr val="015E60"/>
                </a:solidFill>
              </a:rPr>
              <a:t>there are many different roles in research projects</a:t>
            </a:r>
          </a:p>
        </p:txBody>
      </p:sp>
      <p:sp>
        <p:nvSpPr>
          <p:cNvPr id="5" name="Text Placeholder 4">
            <a:extLst>
              <a:ext uri="{FF2B5EF4-FFF2-40B4-BE49-F238E27FC236}">
                <a16:creationId xmlns:a16="http://schemas.microsoft.com/office/drawing/2014/main" id="{30989FFD-24EA-2458-A54F-9E2B4B6D8FF6}"/>
              </a:ext>
            </a:extLst>
          </p:cNvPr>
          <p:cNvSpPr>
            <a:spLocks noGrp="1"/>
          </p:cNvSpPr>
          <p:nvPr>
            <p:ph type="body" sz="quarter" idx="15"/>
          </p:nvPr>
        </p:nvSpPr>
        <p:spPr/>
        <p:txBody>
          <a:bodyPr/>
          <a:lstStyle/>
          <a:p>
            <a:endParaRPr lang="en-US"/>
          </a:p>
        </p:txBody>
      </p:sp>
      <p:grpSp>
        <p:nvGrpSpPr>
          <p:cNvPr id="6" name="Group 5">
            <a:extLst>
              <a:ext uri="{FF2B5EF4-FFF2-40B4-BE49-F238E27FC236}">
                <a16:creationId xmlns:a16="http://schemas.microsoft.com/office/drawing/2014/main" id="{9D2EB8FA-AE2C-4C10-6DFF-BDE20A1CB4CF}"/>
              </a:ext>
            </a:extLst>
          </p:cNvPr>
          <p:cNvGrpSpPr/>
          <p:nvPr/>
        </p:nvGrpSpPr>
        <p:grpSpPr>
          <a:xfrm>
            <a:off x="8175306" y="2503713"/>
            <a:ext cx="2753952" cy="2707067"/>
            <a:chOff x="8263461" y="3241490"/>
            <a:chExt cx="2630078" cy="2585302"/>
          </a:xfrm>
        </p:grpSpPr>
        <p:sp>
          <p:nvSpPr>
            <p:cNvPr id="7" name="Oval 6">
              <a:extLst>
                <a:ext uri="{FF2B5EF4-FFF2-40B4-BE49-F238E27FC236}">
                  <a16:creationId xmlns:a16="http://schemas.microsoft.com/office/drawing/2014/main" id="{FA5B4FA8-F623-9AA7-FF93-2BF3DCB7B677}"/>
                </a:ext>
              </a:extLst>
            </p:cNvPr>
            <p:cNvSpPr/>
            <p:nvPr/>
          </p:nvSpPr>
          <p:spPr>
            <a:xfrm>
              <a:off x="8263461" y="3241490"/>
              <a:ext cx="2630078" cy="2585302"/>
            </a:xfrm>
            <a:prstGeom prst="ellipse">
              <a:avLst/>
            </a:prstGeom>
            <a:solidFill>
              <a:srgbClr val="F19C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ED50926A-B8F9-3A09-2516-FC2322DE074D}"/>
                </a:ext>
              </a:extLst>
            </p:cNvPr>
            <p:cNvSpPr/>
            <p:nvPr/>
          </p:nvSpPr>
          <p:spPr>
            <a:xfrm>
              <a:off x="8426500" y="3382141"/>
              <a:ext cx="2304000" cy="230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rgbClr val="015E60"/>
                  </a:solidFill>
                </a:rPr>
                <a:t>remember, </a:t>
              </a:r>
              <a:br>
                <a:rPr lang="en-AU" sz="1200" b="1" dirty="0">
                  <a:solidFill>
                    <a:srgbClr val="015E60"/>
                  </a:solidFill>
                </a:rPr>
              </a:br>
              <a:r>
                <a:rPr lang="en-AU" sz="1200" b="1" dirty="0">
                  <a:solidFill>
                    <a:srgbClr val="015E60"/>
                  </a:solidFill>
                </a:rPr>
                <a:t>being a consumer, or health worker </a:t>
              </a:r>
              <a:r>
                <a:rPr lang="en-AU" sz="1200" b="1" i="1" dirty="0">
                  <a:solidFill>
                    <a:srgbClr val="015E60"/>
                  </a:solidFill>
                </a:rPr>
                <a:t>isn’t</a:t>
              </a:r>
              <a:r>
                <a:rPr lang="en-AU" sz="1200" b="1" dirty="0">
                  <a:solidFill>
                    <a:srgbClr val="015E60"/>
                  </a:solidFill>
                </a:rPr>
                <a:t> a specific research role </a:t>
              </a:r>
              <a:r>
                <a:rPr lang="en-AU" sz="1200" b="1" i="0" dirty="0">
                  <a:solidFill>
                    <a:srgbClr val="1B2B68"/>
                  </a:solidFill>
                  <a:effectLst/>
                  <a:highlight>
                    <a:srgbClr val="FFFFFF"/>
                  </a:highlight>
                  <a:latin typeface="Gilmer"/>
                </a:rPr>
                <a:t>–</a:t>
              </a:r>
            </a:p>
            <a:p>
              <a:pPr algn="ctr"/>
              <a:r>
                <a:rPr lang="en-AU" sz="1200" b="1" dirty="0">
                  <a:solidFill>
                    <a:srgbClr val="015E60"/>
                  </a:solidFill>
                </a:rPr>
                <a:t> talk about tasks and responsibilities</a:t>
              </a:r>
            </a:p>
          </p:txBody>
        </p:sp>
      </p:grpSp>
    </p:spTree>
    <p:extLst>
      <p:ext uri="{BB962C8B-B14F-4D97-AF65-F5344CB8AC3E}">
        <p14:creationId xmlns:p14="http://schemas.microsoft.com/office/powerpoint/2010/main" val="62386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075266-CB06-0FED-9802-D8C908226EDA}"/>
              </a:ext>
            </a:extLst>
          </p:cNvPr>
          <p:cNvSpPr/>
          <p:nvPr/>
        </p:nvSpPr>
        <p:spPr>
          <a:xfrm>
            <a:off x="838199" y="365125"/>
            <a:ext cx="1905001" cy="5600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4BB2378-A7B4-0D6B-FF31-D6A6F5620637}"/>
              </a:ext>
            </a:extLst>
          </p:cNvPr>
          <p:cNvSpPr>
            <a:spLocks noGrp="1"/>
          </p:cNvSpPr>
          <p:nvPr>
            <p:ph type="body" sz="quarter" idx="14"/>
          </p:nvPr>
        </p:nvSpPr>
        <p:spPr>
          <a:xfrm>
            <a:off x="838200" y="365125"/>
            <a:ext cx="9263231" cy="696838"/>
          </a:xfrm>
        </p:spPr>
        <p:txBody>
          <a:bodyPr/>
          <a:lstStyle/>
          <a:p>
            <a:r>
              <a:rPr lang="en-AU" sz="2000" dirty="0">
                <a:solidFill>
                  <a:srgbClr val="015E60"/>
                </a:solidFill>
              </a:rPr>
              <a:t>example: lived experience tasks and roles </a:t>
            </a:r>
          </a:p>
          <a:p>
            <a:r>
              <a:rPr lang="en-AU" sz="1400" dirty="0"/>
              <a:t>what to do: </a:t>
            </a:r>
            <a:r>
              <a:rPr lang="en-AU" sz="1400" b="0" dirty="0"/>
              <a:t>add or remove roles in your project </a:t>
            </a:r>
            <a:r>
              <a:rPr lang="en-AU" sz="1200" b="1" i="0" dirty="0">
                <a:solidFill>
                  <a:srgbClr val="1B2B68"/>
                </a:solidFill>
                <a:effectLst/>
                <a:highlight>
                  <a:srgbClr val="FFFFFF"/>
                </a:highlight>
                <a:latin typeface="Gilmer"/>
              </a:rPr>
              <a:t>–</a:t>
            </a:r>
            <a:r>
              <a:rPr lang="en-AU" sz="1400" b="0" dirty="0"/>
              <a:t> stay open to suggestions of other roles</a:t>
            </a:r>
          </a:p>
        </p:txBody>
      </p:sp>
      <p:sp>
        <p:nvSpPr>
          <p:cNvPr id="5" name="Text Placeholder 4">
            <a:extLst>
              <a:ext uri="{FF2B5EF4-FFF2-40B4-BE49-F238E27FC236}">
                <a16:creationId xmlns:a16="http://schemas.microsoft.com/office/drawing/2014/main" id="{CBA4107E-E9C6-817D-2C0A-48062743E809}"/>
              </a:ext>
            </a:extLst>
          </p:cNvPr>
          <p:cNvSpPr>
            <a:spLocks noGrp="1"/>
          </p:cNvSpPr>
          <p:nvPr>
            <p:ph type="body" sz="quarter" idx="15"/>
          </p:nvPr>
        </p:nvSpPr>
        <p:spPr/>
        <p:txBody>
          <a:bodyPr anchor="ctr"/>
          <a:lstStyle/>
          <a:p>
            <a:pPr lvl="0"/>
            <a:r>
              <a:rPr lang="en-AU" dirty="0"/>
              <a:t>talking about roles</a:t>
            </a:r>
          </a:p>
        </p:txBody>
      </p:sp>
      <p:sp>
        <p:nvSpPr>
          <p:cNvPr id="6" name="Text Placeholder 5">
            <a:extLst>
              <a:ext uri="{FF2B5EF4-FFF2-40B4-BE49-F238E27FC236}">
                <a16:creationId xmlns:a16="http://schemas.microsoft.com/office/drawing/2014/main" id="{E4B06F41-707D-A7AF-A75A-47245DFE934A}"/>
              </a:ext>
            </a:extLst>
          </p:cNvPr>
          <p:cNvSpPr>
            <a:spLocks noGrp="1"/>
          </p:cNvSpPr>
          <p:nvPr>
            <p:ph type="body" sz="quarter" idx="4294967295"/>
          </p:nvPr>
        </p:nvSpPr>
        <p:spPr>
          <a:xfrm>
            <a:off x="6095999" y="6327775"/>
            <a:ext cx="5257800" cy="330200"/>
          </a:xfrm>
        </p:spPr>
        <p:txBody>
          <a:bodyPr anchor="ct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1000" b="0" dirty="0" err="1">
                <a:solidFill>
                  <a:srgbClr val="007A41"/>
                </a:solidFill>
                <a:effectLst/>
                <a:latin typeface="Arial" panose="020B0604020202020204" pitchFamily="34" charset="0"/>
              </a:rPr>
              <a:t>nsw</a:t>
            </a:r>
            <a:r>
              <a:rPr lang="en-AU" sz="1000" b="0" dirty="0">
                <a:solidFill>
                  <a:srgbClr val="007A41"/>
                </a:solidFill>
                <a:effectLst/>
                <a:latin typeface="Arial" panose="020B0604020202020204" pitchFamily="34" charset="0"/>
              </a:rPr>
              <a:t> regional health partners | </a:t>
            </a:r>
            <a:r>
              <a:rPr lang="en-AU" sz="1000" b="1" dirty="0">
                <a:solidFill>
                  <a:srgbClr val="0070C0"/>
                </a:solidFill>
                <a:hlinkClick r:id="rId3">
                  <a:extLst>
                    <a:ext uri="{A12FA001-AC4F-418D-AE19-62706E023703}">
                      <ahyp:hlinkClr xmlns:ahyp="http://schemas.microsoft.com/office/drawing/2018/hyperlinkcolor" val="tx"/>
                    </a:ext>
                  </a:extLst>
                </a:hlinkClick>
              </a:rPr>
              <a:t>doing research together</a:t>
            </a:r>
            <a:endParaRPr lang="en-AU" sz="1000" b="0" dirty="0">
              <a:solidFill>
                <a:srgbClr val="007A41"/>
              </a:solidFill>
              <a:effectLst/>
              <a:highlight>
                <a:srgbClr val="FFFF00"/>
              </a:highlight>
              <a:latin typeface="Arial" panose="020B0604020202020204" pitchFamily="34" charset="0"/>
            </a:endParaRPr>
          </a:p>
        </p:txBody>
      </p:sp>
      <p:graphicFrame>
        <p:nvGraphicFramePr>
          <p:cNvPr id="7" name="Table 6">
            <a:extLst>
              <a:ext uri="{FF2B5EF4-FFF2-40B4-BE49-F238E27FC236}">
                <a16:creationId xmlns:a16="http://schemas.microsoft.com/office/drawing/2014/main" id="{BEAA9506-7A88-01E8-9D92-30B42B616B45}"/>
              </a:ext>
            </a:extLst>
          </p:cNvPr>
          <p:cNvGraphicFramePr>
            <a:graphicFrameLocks noGrp="1"/>
          </p:cNvGraphicFramePr>
          <p:nvPr>
            <p:extLst>
              <p:ext uri="{D42A27DB-BD31-4B8C-83A1-F6EECF244321}">
                <p14:modId xmlns:p14="http://schemas.microsoft.com/office/powerpoint/2010/main" val="3001994876"/>
              </p:ext>
            </p:extLst>
          </p:nvPr>
        </p:nvGraphicFramePr>
        <p:xfrm>
          <a:off x="838202" y="1172585"/>
          <a:ext cx="10274448" cy="4849913"/>
        </p:xfrm>
        <a:graphic>
          <a:graphicData uri="http://schemas.openxmlformats.org/drawingml/2006/table">
            <a:tbl>
              <a:tblPr firstRow="1" bandRow="1">
                <a:tableStyleId>{5C22544A-7EE6-4342-B048-85BDC9FD1C3A}</a:tableStyleId>
              </a:tblPr>
              <a:tblGrid>
                <a:gridCol w="1284306">
                  <a:extLst>
                    <a:ext uri="{9D8B030D-6E8A-4147-A177-3AD203B41FA5}">
                      <a16:colId xmlns:a16="http://schemas.microsoft.com/office/drawing/2014/main" val="3052930257"/>
                    </a:ext>
                  </a:extLst>
                </a:gridCol>
                <a:gridCol w="1284306">
                  <a:extLst>
                    <a:ext uri="{9D8B030D-6E8A-4147-A177-3AD203B41FA5}">
                      <a16:colId xmlns:a16="http://schemas.microsoft.com/office/drawing/2014/main" val="1233561251"/>
                    </a:ext>
                  </a:extLst>
                </a:gridCol>
                <a:gridCol w="1284306">
                  <a:extLst>
                    <a:ext uri="{9D8B030D-6E8A-4147-A177-3AD203B41FA5}">
                      <a16:colId xmlns:a16="http://schemas.microsoft.com/office/drawing/2014/main" val="3925288424"/>
                    </a:ext>
                  </a:extLst>
                </a:gridCol>
                <a:gridCol w="1284306">
                  <a:extLst>
                    <a:ext uri="{9D8B030D-6E8A-4147-A177-3AD203B41FA5}">
                      <a16:colId xmlns:a16="http://schemas.microsoft.com/office/drawing/2014/main" val="1099128353"/>
                    </a:ext>
                  </a:extLst>
                </a:gridCol>
                <a:gridCol w="1284306">
                  <a:extLst>
                    <a:ext uri="{9D8B030D-6E8A-4147-A177-3AD203B41FA5}">
                      <a16:colId xmlns:a16="http://schemas.microsoft.com/office/drawing/2014/main" val="311565578"/>
                    </a:ext>
                  </a:extLst>
                </a:gridCol>
                <a:gridCol w="1284306">
                  <a:extLst>
                    <a:ext uri="{9D8B030D-6E8A-4147-A177-3AD203B41FA5}">
                      <a16:colId xmlns:a16="http://schemas.microsoft.com/office/drawing/2014/main" val="843796703"/>
                    </a:ext>
                  </a:extLst>
                </a:gridCol>
                <a:gridCol w="1284306">
                  <a:extLst>
                    <a:ext uri="{9D8B030D-6E8A-4147-A177-3AD203B41FA5}">
                      <a16:colId xmlns:a16="http://schemas.microsoft.com/office/drawing/2014/main" val="3295154377"/>
                    </a:ext>
                  </a:extLst>
                </a:gridCol>
                <a:gridCol w="1284306">
                  <a:extLst>
                    <a:ext uri="{9D8B030D-6E8A-4147-A177-3AD203B41FA5}">
                      <a16:colId xmlns:a16="http://schemas.microsoft.com/office/drawing/2014/main" val="3134474477"/>
                    </a:ext>
                  </a:extLst>
                </a:gridCol>
              </a:tblGrid>
              <a:tr h="337980">
                <a:tc>
                  <a:txBody>
                    <a:bodyPr/>
                    <a:lstStyle/>
                    <a:p>
                      <a:pPr algn="ctr"/>
                      <a:r>
                        <a:rPr lang="en-AU" sz="1050" dirty="0">
                          <a:solidFill>
                            <a:schemeClr val="accent6">
                              <a:lumMod val="50000"/>
                            </a:schemeClr>
                          </a:solidFill>
                        </a:rPr>
                        <a:t>on-going</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ACD6D7"/>
                    </a:solidFill>
                  </a:tcPr>
                </a:tc>
                <a:tc gridSpan="3">
                  <a:txBody>
                    <a:bodyPr/>
                    <a:lstStyle/>
                    <a:p>
                      <a:pPr algn="ctr"/>
                      <a:r>
                        <a:rPr lang="en-AU" sz="1050" dirty="0">
                          <a:solidFill>
                            <a:schemeClr val="accent6">
                              <a:lumMod val="50000"/>
                            </a:schemeClr>
                          </a:solidFill>
                        </a:rPr>
                        <a:t>when needed</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DBECE4"/>
                    </a:solid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gridSpan="3">
                  <a:txBody>
                    <a:bodyPr/>
                    <a:lstStyle/>
                    <a:p>
                      <a:pPr algn="ctr"/>
                      <a:r>
                        <a:rPr lang="en-AU" sz="1050" dirty="0">
                          <a:solidFill>
                            <a:schemeClr val="accent6">
                              <a:lumMod val="50000"/>
                            </a:schemeClr>
                          </a:solidFill>
                        </a:rPr>
                        <a:t>employment for part/all of the project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CA8"/>
                    </a:solid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add your own</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9104"/>
                  </a:ext>
                </a:extLst>
              </a:tr>
              <a:tr h="610177">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10">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421482"/>
                  </a:ext>
                </a:extLst>
              </a:tr>
              <a:tr h="591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be on the advisory group</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talk with media or government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do artwork, help design or write </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help to share </a:t>
                      </a:r>
                      <a:br>
                        <a:rPr lang="en-AU" sz="1050" b="1" dirty="0">
                          <a:solidFill>
                            <a:schemeClr val="accent6">
                              <a:lumMod val="50000"/>
                            </a:schemeClr>
                          </a:solidFill>
                        </a:rPr>
                      </a:br>
                      <a:r>
                        <a:rPr lang="en-AU" sz="1050" b="1" dirty="0">
                          <a:solidFill>
                            <a:schemeClr val="accent6">
                              <a:lumMod val="50000"/>
                            </a:schemeClr>
                          </a:solidFill>
                        </a:rPr>
                        <a:t>the research findings</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be a research assistant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be a peer [researcher/  facilitator/ debriefer] </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be part of</a:t>
                      </a:r>
                      <a:br>
                        <a:rPr lang="en-AU" sz="1050" b="1" dirty="0">
                          <a:solidFill>
                            <a:schemeClr val="accent6">
                              <a:lumMod val="50000"/>
                            </a:schemeClr>
                          </a:solidFill>
                        </a:rPr>
                      </a:br>
                      <a:r>
                        <a:rPr lang="en-AU" sz="1050" b="1" dirty="0">
                          <a:solidFill>
                            <a:schemeClr val="accent6">
                              <a:lumMod val="50000"/>
                            </a:schemeClr>
                          </a:solidFill>
                        </a:rPr>
                        <a:t>the team leading the research </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50" b="1"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518865"/>
                  </a:ext>
                </a:extLst>
              </a:tr>
              <a:tr h="2053225">
                <a:tc>
                  <a:txBody>
                    <a:bodyPr/>
                    <a:lstStyle/>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come to meetings </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give your advice </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review things</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learn how to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co-chair meetings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(if you’d like to)  </a:t>
                      </a: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advocate for practice, policy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or funding change</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s</a:t>
                      </a:r>
                      <a:r>
                        <a:rPr sz="950" b="0" dirty="0">
                          <a:solidFill>
                            <a:schemeClr val="accent6">
                              <a:lumMod val="50000"/>
                            </a:schemeClr>
                          </a:solidFill>
                          <a:latin typeface="Arial" panose="020B0604020202020204" pitchFamily="34" charset="0"/>
                          <a:cs typeface="Arial" panose="020B0604020202020204" pitchFamily="34" charset="0"/>
                        </a:rPr>
                        <a:t>hare </a:t>
                      </a:r>
                      <a:r>
                        <a:rPr lang="en-AU" sz="950" b="0" dirty="0">
                          <a:solidFill>
                            <a:schemeClr val="accent6">
                              <a:lumMod val="50000"/>
                            </a:schemeClr>
                          </a:solidFill>
                          <a:latin typeface="Arial" panose="020B0604020202020204" pitchFamily="34" charset="0"/>
                          <a:cs typeface="Arial" panose="020B0604020202020204" pitchFamily="34" charset="0"/>
                        </a:rPr>
                        <a:t>stories to help make change </a:t>
                      </a:r>
                      <a:endParaRPr sz="950" b="0" dirty="0">
                        <a:solidFill>
                          <a:schemeClr val="accent6">
                            <a:lumMod val="50000"/>
                          </a:schemeClr>
                        </a:solidFill>
                        <a:latin typeface="Arial" panose="020B0604020202020204" pitchFamily="34" charset="0"/>
                        <a:cs typeface="Arial" panose="020B0604020202020204" pitchFamily="34" charset="0"/>
                      </a:endParaRP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g</a:t>
                      </a:r>
                      <a:r>
                        <a:rPr sz="950" b="0" dirty="0">
                          <a:solidFill>
                            <a:schemeClr val="accent6">
                              <a:lumMod val="50000"/>
                            </a:schemeClr>
                          </a:solidFill>
                          <a:latin typeface="Arial" panose="020B0604020202020204" pitchFamily="34" charset="0"/>
                          <a:cs typeface="Arial" panose="020B0604020202020204" pitchFamily="34" charset="0"/>
                        </a:rPr>
                        <a:t>et support on what to share, </a:t>
                      </a:r>
                      <a:br>
                        <a:rPr lang="en-AU" sz="950" b="0" dirty="0">
                          <a:solidFill>
                            <a:schemeClr val="accent6">
                              <a:lumMod val="50000"/>
                            </a:schemeClr>
                          </a:solidFill>
                          <a:latin typeface="Arial" panose="020B0604020202020204" pitchFamily="34" charset="0"/>
                          <a:cs typeface="Arial" panose="020B0604020202020204" pitchFamily="34" charset="0"/>
                        </a:rPr>
                      </a:br>
                      <a:r>
                        <a:rPr sz="950" b="0" dirty="0">
                          <a:solidFill>
                            <a:schemeClr val="accent6">
                              <a:lumMod val="50000"/>
                            </a:schemeClr>
                          </a:solidFill>
                          <a:latin typeface="Arial" panose="020B0604020202020204" pitchFamily="34" charset="0"/>
                          <a:cs typeface="Arial" panose="020B0604020202020204" pitchFamily="34" charset="0"/>
                        </a:rPr>
                        <a:t>how to share it and how to look after yourself </a:t>
                      </a: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m</a:t>
                      </a:r>
                      <a:r>
                        <a:rPr sz="950" b="0" dirty="0" err="1">
                          <a:solidFill>
                            <a:schemeClr val="accent6">
                              <a:lumMod val="50000"/>
                            </a:schemeClr>
                          </a:solidFill>
                          <a:latin typeface="Arial" panose="020B0604020202020204" pitchFamily="34" charset="0"/>
                          <a:cs typeface="Arial" panose="020B0604020202020204" pitchFamily="34" charset="0"/>
                        </a:rPr>
                        <a:t>ake</a:t>
                      </a:r>
                      <a:r>
                        <a:rPr sz="950" b="0" dirty="0">
                          <a:solidFill>
                            <a:schemeClr val="accent6">
                              <a:lumMod val="50000"/>
                            </a:schemeClr>
                          </a:solidFill>
                          <a:latin typeface="Arial" panose="020B0604020202020204" pitchFamily="34" charset="0"/>
                          <a:cs typeface="Arial" panose="020B0604020202020204" pitchFamily="34" charset="0"/>
                        </a:rPr>
                        <a:t> recruitment materials</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m</a:t>
                      </a:r>
                      <a:r>
                        <a:rPr sz="950" b="0" dirty="0" err="1">
                          <a:solidFill>
                            <a:schemeClr val="accent6">
                              <a:lumMod val="50000"/>
                            </a:schemeClr>
                          </a:solidFill>
                          <a:latin typeface="Arial" panose="020B0604020202020204" pitchFamily="34" charset="0"/>
                          <a:cs typeface="Arial" panose="020B0604020202020204" pitchFamily="34" charset="0"/>
                        </a:rPr>
                        <a:t>ake</a:t>
                      </a:r>
                      <a:r>
                        <a:rPr sz="950" b="0" dirty="0">
                          <a:solidFill>
                            <a:schemeClr val="accent6">
                              <a:lumMod val="50000"/>
                            </a:schemeClr>
                          </a:solidFill>
                          <a:latin typeface="Arial" panose="020B0604020202020204" pitchFamily="34" charset="0"/>
                          <a:cs typeface="Arial" panose="020B0604020202020204" pitchFamily="34" charset="0"/>
                        </a:rPr>
                        <a:t> things for programs (</a:t>
                      </a:r>
                      <a:r>
                        <a:rPr lang="en-AU" sz="950" b="0" dirty="0">
                          <a:solidFill>
                            <a:schemeClr val="accent6">
                              <a:lumMod val="50000"/>
                            </a:schemeClr>
                          </a:solidFill>
                          <a:latin typeface="Arial" panose="020B0604020202020204" pitchFamily="34" charset="0"/>
                          <a:cs typeface="Arial" panose="020B0604020202020204" pitchFamily="34" charset="0"/>
                        </a:rPr>
                        <a:t>e.g. </a:t>
                      </a:r>
                      <a:r>
                        <a:rPr sz="950" b="0" dirty="0">
                          <a:solidFill>
                            <a:schemeClr val="accent6">
                              <a:lumMod val="50000"/>
                            </a:schemeClr>
                          </a:solidFill>
                          <a:latin typeface="Arial" panose="020B0604020202020204" pitchFamily="34" charset="0"/>
                          <a:cs typeface="Arial" panose="020B0604020202020204" pitchFamily="34" charset="0"/>
                        </a:rPr>
                        <a:t>workbooks, pamphlets, websites) </a:t>
                      </a:r>
                      <a:endParaRPr lang="en-AU" sz="950" b="0" dirty="0">
                        <a:solidFill>
                          <a:schemeClr val="accent6">
                            <a:lumMod val="50000"/>
                          </a:schemeClr>
                        </a:solidFill>
                        <a:latin typeface="Arial" panose="020B0604020202020204" pitchFamily="34" charset="0"/>
                        <a:cs typeface="Arial" panose="020B0604020202020204" pitchFamily="34" charset="0"/>
                      </a:endParaRP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help with publications </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create artwork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or images to communicate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the research </a:t>
                      </a:r>
                      <a:endParaRPr sz="950" b="0" dirty="0">
                        <a:solidFill>
                          <a:schemeClr val="accent6">
                            <a:lumMod val="50000"/>
                          </a:schemeClr>
                        </a:solidFill>
                        <a:latin typeface="Arial" panose="020B0604020202020204" pitchFamily="34" charset="0"/>
                        <a:cs typeface="Arial" panose="020B0604020202020204" pitchFamily="34" charset="0"/>
                      </a:endParaRP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help to write things (publications)</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help to share findings in different ways (e.g. design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and run events, webinars, videos, pamphlets, website) </a:t>
                      </a: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f</a:t>
                      </a:r>
                      <a:r>
                        <a:rPr sz="950" b="0" dirty="0" err="1">
                          <a:solidFill>
                            <a:schemeClr val="accent6">
                              <a:lumMod val="50000"/>
                            </a:schemeClr>
                          </a:solidFill>
                          <a:latin typeface="Arial" panose="020B0604020202020204" pitchFamily="34" charset="0"/>
                          <a:cs typeface="Arial" panose="020B0604020202020204" pitchFamily="34" charset="0"/>
                        </a:rPr>
                        <a:t>ind</a:t>
                      </a:r>
                      <a:r>
                        <a:rPr sz="950" b="0" dirty="0">
                          <a:solidFill>
                            <a:schemeClr val="accent6">
                              <a:lumMod val="50000"/>
                            </a:schemeClr>
                          </a:solidFill>
                          <a:latin typeface="Arial" panose="020B0604020202020204" pitchFamily="34" charset="0"/>
                          <a:cs typeface="Arial" panose="020B0604020202020204" pitchFamily="34" charset="0"/>
                        </a:rPr>
                        <a:t> people to do research with </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c</a:t>
                      </a:r>
                      <a:r>
                        <a:rPr sz="950" b="0" dirty="0" err="1">
                          <a:solidFill>
                            <a:schemeClr val="accent6">
                              <a:lumMod val="50000"/>
                            </a:schemeClr>
                          </a:solidFill>
                          <a:latin typeface="Arial" panose="020B0604020202020204" pitchFamily="34" charset="0"/>
                          <a:cs typeface="Arial" panose="020B0604020202020204" pitchFamily="34" charset="0"/>
                        </a:rPr>
                        <a:t>reate</a:t>
                      </a:r>
                      <a:r>
                        <a:rPr sz="950" b="0" dirty="0">
                          <a:solidFill>
                            <a:schemeClr val="accent6">
                              <a:lumMod val="50000"/>
                            </a:schemeClr>
                          </a:solidFill>
                          <a:latin typeface="Arial" panose="020B0604020202020204" pitchFamily="34" charset="0"/>
                          <a:cs typeface="Arial" panose="020B0604020202020204" pitchFamily="34" charset="0"/>
                        </a:rPr>
                        <a:t> recruitment materials </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h</a:t>
                      </a:r>
                      <a:r>
                        <a:rPr sz="950" b="0" dirty="0" err="1">
                          <a:solidFill>
                            <a:schemeClr val="accent6">
                              <a:lumMod val="50000"/>
                            </a:schemeClr>
                          </a:solidFill>
                          <a:latin typeface="Arial" panose="020B0604020202020204" pitchFamily="34" charset="0"/>
                          <a:cs typeface="Arial" panose="020B0604020202020204" pitchFamily="34" charset="0"/>
                        </a:rPr>
                        <a:t>elp</a:t>
                      </a:r>
                      <a:r>
                        <a:rPr sz="950" b="0" dirty="0">
                          <a:solidFill>
                            <a:schemeClr val="accent6">
                              <a:lumMod val="50000"/>
                            </a:schemeClr>
                          </a:solidFill>
                          <a:latin typeface="Arial" panose="020B0604020202020204" pitchFamily="34" charset="0"/>
                          <a:cs typeface="Arial" panose="020B0604020202020204" pitchFamily="34" charset="0"/>
                        </a:rPr>
                        <a:t> with research activities</a:t>
                      </a:r>
                      <a:r>
                        <a:rPr lang="en-AU" sz="950" b="0" dirty="0">
                          <a:solidFill>
                            <a:schemeClr val="accent6">
                              <a:lumMod val="50000"/>
                            </a:schemeClr>
                          </a:solidFill>
                          <a:latin typeface="Arial" panose="020B0604020202020204" pitchFamily="34" charset="0"/>
                          <a:cs typeface="Arial" panose="020B0604020202020204" pitchFamily="34" charset="0"/>
                        </a:rPr>
                        <a:t>, analysis, synthesis and sharing the findings </a:t>
                      </a:r>
                      <a:endParaRPr sz="950" b="0" dirty="0">
                        <a:solidFill>
                          <a:schemeClr val="accent6">
                            <a:lumMod val="50000"/>
                          </a:schemeClr>
                        </a:solidFill>
                        <a:latin typeface="Arial" panose="020B0604020202020204" pitchFamily="34" charset="0"/>
                        <a:cs typeface="Arial" panose="020B0604020202020204" pitchFamily="34" charset="0"/>
                      </a:endParaRP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lead research activities with other people with lived experience </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r</a:t>
                      </a:r>
                      <a:r>
                        <a:rPr sz="950" b="0" dirty="0">
                          <a:solidFill>
                            <a:schemeClr val="accent6">
                              <a:lumMod val="50000"/>
                            </a:schemeClr>
                          </a:solidFill>
                          <a:latin typeface="Arial" panose="020B0604020202020204" pitchFamily="34" charset="0"/>
                          <a:cs typeface="Arial" panose="020B0604020202020204" pitchFamily="34" charset="0"/>
                        </a:rPr>
                        <a:t>un specific programs for</a:t>
                      </a:r>
                      <a:r>
                        <a:rPr lang="en-AU" sz="950" b="0" dirty="0">
                          <a:solidFill>
                            <a:schemeClr val="accent6">
                              <a:lumMod val="50000"/>
                            </a:schemeClr>
                          </a:solidFill>
                          <a:latin typeface="Arial" panose="020B0604020202020204" pitchFamily="34" charset="0"/>
                          <a:cs typeface="Arial" panose="020B0604020202020204" pitchFamily="34" charset="0"/>
                        </a:rPr>
                        <a:t> [x] </a:t>
                      </a:r>
                    </a:p>
                    <a:p>
                      <a:pPr marL="171450" indent="-171450" algn="l" defTabSz="914400">
                        <a:buClr>
                          <a:schemeClr val="accent6">
                            <a:lumMod val="50000"/>
                          </a:schemeClr>
                        </a:buClr>
                        <a:buSzPct val="50000"/>
                        <a:buFont typeface="Arial" panose="020B0604020202020204" pitchFamily="34" charset="0"/>
                        <a:buChar char="•"/>
                        <a:defRPr sz="2000">
                          <a:latin typeface="Akkurat Pro Regular"/>
                          <a:ea typeface="Akkurat Pro Regular"/>
                          <a:cs typeface="Akkurat Pro Regular"/>
                          <a:sym typeface="Akkurat Pro Regular"/>
                        </a:defRPr>
                      </a:pPr>
                      <a:r>
                        <a:rPr lang="en-AU" sz="950" b="0" dirty="0">
                          <a:solidFill>
                            <a:schemeClr val="accent6">
                              <a:lumMod val="50000"/>
                            </a:schemeClr>
                          </a:solidFill>
                          <a:latin typeface="Arial" panose="020B0604020202020204" pitchFamily="34" charset="0"/>
                          <a:cs typeface="Arial" panose="020B0604020202020204" pitchFamily="34" charset="0"/>
                        </a:rPr>
                        <a:t>support other people with lived experience in the project </a:t>
                      </a: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eaLnBrk="1" fontAlgn="auto" latinLnBrk="0" hangingPunct="1">
                        <a:lnSpc>
                          <a:spcPct val="100000"/>
                        </a:lnSpc>
                        <a:spcBef>
                          <a:spcPts val="0"/>
                        </a:spcBef>
                        <a:spcAft>
                          <a:spcPts val="0"/>
                        </a:spcAft>
                        <a:buClr>
                          <a:schemeClr val="accent6">
                            <a:lumMod val="50000"/>
                          </a:schemeClr>
                        </a:buClr>
                        <a:buSzPct val="50000"/>
                        <a:buFont typeface="Arial" panose="020B0604020202020204" pitchFamily="34" charset="0"/>
                        <a:buChar char="•"/>
                        <a:tabLst/>
                        <a:defRPr sz="2000">
                          <a:latin typeface="Akkurat Pro Bold"/>
                          <a:ea typeface="Akkurat Pro Bold"/>
                          <a:cs typeface="Akkurat Pro Bold"/>
                          <a:sym typeface="Akkurat Pro Bold"/>
                        </a:defRPr>
                      </a:pPr>
                      <a:r>
                        <a:rPr lang="en-AU" sz="950" b="0" dirty="0">
                          <a:solidFill>
                            <a:schemeClr val="accent6">
                              <a:lumMod val="50000"/>
                            </a:schemeClr>
                          </a:solidFill>
                          <a:latin typeface="Arial" panose="020B0604020202020204" pitchFamily="34" charset="0"/>
                          <a:cs typeface="Arial" panose="020B0604020202020204" pitchFamily="34" charset="0"/>
                        </a:rPr>
                        <a:t>work with others to lead the research from start to finish  </a:t>
                      </a:r>
                    </a:p>
                    <a:p>
                      <a:pPr marL="171450" marR="0" lvl="0" indent="-171450" algn="l" defTabSz="914400" eaLnBrk="1" fontAlgn="auto" latinLnBrk="0" hangingPunct="1">
                        <a:lnSpc>
                          <a:spcPct val="100000"/>
                        </a:lnSpc>
                        <a:spcBef>
                          <a:spcPts val="0"/>
                        </a:spcBef>
                        <a:spcAft>
                          <a:spcPts val="0"/>
                        </a:spcAft>
                        <a:buClr>
                          <a:schemeClr val="accent6">
                            <a:lumMod val="50000"/>
                          </a:schemeClr>
                        </a:buClr>
                        <a:buSzPct val="50000"/>
                        <a:buFont typeface="Arial" panose="020B0604020202020204" pitchFamily="34" charset="0"/>
                        <a:buChar char="•"/>
                        <a:tabLst/>
                        <a:defRPr sz="2000">
                          <a:latin typeface="Akkurat Pro Bold"/>
                          <a:ea typeface="Akkurat Pro Bold"/>
                          <a:cs typeface="Akkurat Pro Bold"/>
                          <a:sym typeface="Akkurat Pro Bold"/>
                        </a:defRPr>
                      </a:pPr>
                      <a:r>
                        <a:rPr lang="en-AU" sz="950" b="0" dirty="0">
                          <a:solidFill>
                            <a:schemeClr val="accent6">
                              <a:lumMod val="50000"/>
                            </a:schemeClr>
                          </a:solidFill>
                          <a:latin typeface="Arial" panose="020B0604020202020204" pitchFamily="34" charset="0"/>
                          <a:cs typeface="Arial" panose="020B0604020202020204" pitchFamily="34" charset="0"/>
                        </a:rPr>
                        <a:t>be responsible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for the quality and ethical-integrity </a:t>
                      </a:r>
                      <a:br>
                        <a:rPr lang="en-AU" sz="950" b="0" dirty="0">
                          <a:solidFill>
                            <a:schemeClr val="accent6">
                              <a:lumMod val="50000"/>
                            </a:schemeClr>
                          </a:solidFill>
                          <a:latin typeface="Arial" panose="020B0604020202020204" pitchFamily="34" charset="0"/>
                          <a:cs typeface="Arial" panose="020B0604020202020204" pitchFamily="34" charset="0"/>
                        </a:rPr>
                      </a:br>
                      <a:r>
                        <a:rPr lang="en-AU" sz="950" b="0" dirty="0">
                          <a:solidFill>
                            <a:schemeClr val="accent6">
                              <a:lumMod val="50000"/>
                            </a:schemeClr>
                          </a:solidFill>
                          <a:latin typeface="Arial" panose="020B0604020202020204" pitchFamily="34" charset="0"/>
                          <a:cs typeface="Arial" panose="020B0604020202020204" pitchFamily="34" charset="0"/>
                        </a:rPr>
                        <a:t>of the research </a:t>
                      </a:r>
                    </a:p>
                    <a:p>
                      <a:pPr marL="171450" marR="0" lvl="0" indent="-171450" algn="l" defTabSz="914400" eaLnBrk="1" fontAlgn="auto" latinLnBrk="0" hangingPunct="1">
                        <a:lnSpc>
                          <a:spcPct val="100000"/>
                        </a:lnSpc>
                        <a:spcBef>
                          <a:spcPts val="0"/>
                        </a:spcBef>
                        <a:spcAft>
                          <a:spcPts val="0"/>
                        </a:spcAft>
                        <a:buClr>
                          <a:schemeClr val="accent6">
                            <a:lumMod val="50000"/>
                          </a:schemeClr>
                        </a:buClr>
                        <a:buSzPct val="50000"/>
                        <a:buFont typeface="Arial" panose="020B0604020202020204" pitchFamily="34" charset="0"/>
                        <a:buChar char="•"/>
                        <a:tabLst/>
                        <a:defRPr sz="2000">
                          <a:latin typeface="Akkurat Pro Bold"/>
                          <a:ea typeface="Akkurat Pro Bold"/>
                          <a:cs typeface="Akkurat Pro Bold"/>
                          <a:sym typeface="Akkurat Pro Bold"/>
                        </a:defRPr>
                      </a:pPr>
                      <a:r>
                        <a:rPr lang="en-AU" sz="950" b="0" dirty="0">
                          <a:solidFill>
                            <a:schemeClr val="accent6">
                              <a:lumMod val="50000"/>
                            </a:schemeClr>
                          </a:solidFill>
                          <a:latin typeface="Arial" panose="020B0604020202020204" pitchFamily="34" charset="0"/>
                          <a:cs typeface="Arial" panose="020B0604020202020204" pitchFamily="34" charset="0"/>
                        </a:rPr>
                        <a:t>make sure [x]  people are involved across everything </a:t>
                      </a: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eaLnBrk="1" fontAlgn="auto" latinLnBrk="0" hangingPunct="1">
                        <a:lnSpc>
                          <a:spcPct val="100000"/>
                        </a:lnSpc>
                        <a:spcBef>
                          <a:spcPts val="0"/>
                        </a:spcBef>
                        <a:spcAft>
                          <a:spcPts val="0"/>
                        </a:spcAft>
                        <a:buClrTx/>
                        <a:buSzTx/>
                        <a:buFont typeface="Arial" panose="020B0604020202020204" pitchFamily="34" charset="0"/>
                        <a:buChar char="•"/>
                        <a:tabLst/>
                        <a:defRPr sz="2000">
                          <a:latin typeface="Akkurat Pro Bold"/>
                          <a:ea typeface="Akkurat Pro Bold"/>
                          <a:cs typeface="Akkurat Pro Bold"/>
                          <a:sym typeface="Akkurat Pro Bold"/>
                        </a:defRPr>
                      </a:pPr>
                      <a:endParaRPr lang="en-AU" sz="950" b="0" dirty="0">
                        <a:solidFill>
                          <a:schemeClr val="accent6">
                            <a:lumMod val="50000"/>
                          </a:schemeClr>
                        </a:solidFill>
                        <a:latin typeface="Arial" panose="020B0604020202020204" pitchFamily="34" charset="0"/>
                        <a:cs typeface="Arial" panose="020B0604020202020204" pitchFamily="34" charset="0"/>
                      </a:endParaRPr>
                    </a:p>
                  </a:txBody>
                  <a:tcPr marL="50800" marR="50800" marT="50800" marB="50800" horzOverflow="overflow">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133365"/>
                  </a:ext>
                </a:extLst>
              </a:tr>
              <a:tr h="309814">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time commitment (roughly)</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050" dirty="0">
                        <a:solidFill>
                          <a:schemeClr val="accent6">
                            <a:lumMod val="50000"/>
                          </a:schemeClr>
                        </a:solidFill>
                      </a:endParaRP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8798171"/>
                  </a:ext>
                </a:extLst>
              </a:tr>
              <a:tr h="0">
                <a:tc>
                  <a:txBody>
                    <a:bodyPr/>
                    <a:lstStyle/>
                    <a:p>
                      <a:pPr algn="ctr"/>
                      <a:r>
                        <a:rPr lang="en-AU" sz="1600" dirty="0">
                          <a:solidFill>
                            <a:schemeClr val="accent6">
                              <a:lumMod val="50000"/>
                            </a:schemeClr>
                          </a:solidFill>
                          <a:latin typeface="+mn-lt"/>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latin typeface="+mn-lt"/>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latin typeface="+mn-lt"/>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latin typeface="+mn-lt"/>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latin typeface="+mn-lt"/>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600" dirty="0">
                          <a:solidFill>
                            <a:schemeClr val="accent6">
                              <a:lumMod val="50000"/>
                            </a:schemeClr>
                          </a:solidFill>
                          <a:latin typeface="+mn-lt"/>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600" dirty="0">
                          <a:solidFill>
                            <a:schemeClr val="accent6">
                              <a:lumMod val="50000"/>
                            </a:schemeClr>
                          </a:solidFill>
                          <a:latin typeface="+mn-lt"/>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400" dirty="0">
                        <a:solidFill>
                          <a:schemeClr val="accent6">
                            <a:lumMod val="50000"/>
                          </a:schemeClr>
                        </a:solidFill>
                      </a:endParaRP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57971"/>
                  </a:ext>
                </a:extLst>
              </a:tr>
              <a:tr h="471917">
                <a:tc gridSpan="8">
                  <a:txBody>
                    <a:bodyPr/>
                    <a:lstStyle/>
                    <a:p>
                      <a:pPr algn="ctr"/>
                      <a:r>
                        <a:rPr lang="en-AU" sz="1200" b="1" dirty="0">
                          <a:solidFill>
                            <a:schemeClr val="accent6">
                              <a:lumMod val="50000"/>
                            </a:schemeClr>
                          </a:solidFill>
                        </a:rPr>
                        <a:t>across all roles</a:t>
                      </a:r>
                      <a:r>
                        <a:rPr lang="en-AU" sz="1200" b="0" dirty="0">
                          <a:solidFill>
                            <a:schemeClr val="accent6">
                              <a:lumMod val="50000"/>
                            </a:schemeClr>
                          </a:solidFill>
                        </a:rPr>
                        <a:t>: ensure recognition, learn, be supported and connect with others trying to make change </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pPr algn="ctr"/>
                      <a:endParaRPr lang="en-AU" sz="1050" dirty="0">
                        <a:solidFill>
                          <a:schemeClr val="accent6">
                            <a:lumMod val="50000"/>
                          </a:schemeClr>
                        </a:solidFill>
                      </a:endParaRP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9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113059"/>
                  </a:ext>
                </a:extLst>
              </a:tr>
            </a:tbl>
          </a:graphicData>
        </a:graphic>
      </p:graphicFrame>
      <p:sp>
        <p:nvSpPr>
          <p:cNvPr id="8" name="Rectangle 7">
            <a:extLst>
              <a:ext uri="{FF2B5EF4-FFF2-40B4-BE49-F238E27FC236}">
                <a16:creationId xmlns:a16="http://schemas.microsoft.com/office/drawing/2014/main" id="{FC616ACC-5492-E297-E85D-E0C0320D9A96}"/>
              </a:ext>
            </a:extLst>
          </p:cNvPr>
          <p:cNvSpPr/>
          <p:nvPr/>
        </p:nvSpPr>
        <p:spPr>
          <a:xfrm>
            <a:off x="10395856" y="0"/>
            <a:ext cx="1800000" cy="540000"/>
          </a:xfrm>
          <a:prstGeom prst="rect">
            <a:avLst/>
          </a:prstGeom>
          <a:solidFill>
            <a:srgbClr val="015E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more detail</a:t>
            </a:r>
          </a:p>
        </p:txBody>
      </p:sp>
    </p:spTree>
    <p:extLst>
      <p:ext uri="{BB962C8B-B14F-4D97-AF65-F5344CB8AC3E}">
        <p14:creationId xmlns:p14="http://schemas.microsoft.com/office/powerpoint/2010/main" val="201583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A075266-CB06-0FED-9802-D8C908226EDA}"/>
              </a:ext>
            </a:extLst>
          </p:cNvPr>
          <p:cNvSpPr/>
          <p:nvPr/>
        </p:nvSpPr>
        <p:spPr>
          <a:xfrm>
            <a:off x="838199" y="365125"/>
            <a:ext cx="1905001" cy="5600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 Placeholder 3">
            <a:extLst>
              <a:ext uri="{FF2B5EF4-FFF2-40B4-BE49-F238E27FC236}">
                <a16:creationId xmlns:a16="http://schemas.microsoft.com/office/drawing/2014/main" id="{54BB2378-A7B4-0D6B-FF31-D6A6F5620637}"/>
              </a:ext>
            </a:extLst>
          </p:cNvPr>
          <p:cNvSpPr>
            <a:spLocks noGrp="1"/>
          </p:cNvSpPr>
          <p:nvPr>
            <p:ph type="body" sz="quarter" idx="14"/>
          </p:nvPr>
        </p:nvSpPr>
        <p:spPr>
          <a:xfrm>
            <a:off x="827690" y="838091"/>
            <a:ext cx="9263231" cy="696838"/>
          </a:xfrm>
        </p:spPr>
        <p:txBody>
          <a:bodyPr/>
          <a:lstStyle/>
          <a:p>
            <a:r>
              <a:rPr lang="en-AU" sz="2000" dirty="0">
                <a:solidFill>
                  <a:srgbClr val="015E60"/>
                </a:solidFill>
              </a:rPr>
              <a:t>example: lived experience </a:t>
            </a:r>
            <a:r>
              <a:rPr lang="en-AU" dirty="0">
                <a:solidFill>
                  <a:srgbClr val="015E60"/>
                </a:solidFill>
              </a:rPr>
              <a:t>tasks and roles</a:t>
            </a:r>
            <a:r>
              <a:rPr lang="en-AU" sz="2000" dirty="0">
                <a:solidFill>
                  <a:srgbClr val="015E60"/>
                </a:solidFill>
              </a:rPr>
              <a:t> </a:t>
            </a:r>
            <a:endParaRPr lang="en-AU" sz="1400" b="0" dirty="0"/>
          </a:p>
          <a:p>
            <a:r>
              <a:rPr lang="en-AU" sz="1400" dirty="0"/>
              <a:t>what to do: </a:t>
            </a:r>
            <a:r>
              <a:rPr lang="en-AU" sz="1400" b="0" dirty="0"/>
              <a:t>add or remove roles in your project </a:t>
            </a:r>
            <a:r>
              <a:rPr lang="en-AU" sz="1200" b="1" i="0" dirty="0">
                <a:solidFill>
                  <a:srgbClr val="1B2B68"/>
                </a:solidFill>
                <a:effectLst/>
                <a:highlight>
                  <a:srgbClr val="FFFFFF"/>
                </a:highlight>
                <a:latin typeface="Gilmer"/>
              </a:rPr>
              <a:t>–</a:t>
            </a:r>
            <a:r>
              <a:rPr lang="en-AU" sz="1400" b="0" dirty="0"/>
              <a:t> stay open to suggestions of other roles</a:t>
            </a:r>
          </a:p>
        </p:txBody>
      </p:sp>
      <p:sp>
        <p:nvSpPr>
          <p:cNvPr id="5" name="Text Placeholder 4">
            <a:extLst>
              <a:ext uri="{FF2B5EF4-FFF2-40B4-BE49-F238E27FC236}">
                <a16:creationId xmlns:a16="http://schemas.microsoft.com/office/drawing/2014/main" id="{CBA4107E-E9C6-817D-2C0A-48062743E809}"/>
              </a:ext>
            </a:extLst>
          </p:cNvPr>
          <p:cNvSpPr>
            <a:spLocks noGrp="1"/>
          </p:cNvSpPr>
          <p:nvPr>
            <p:ph type="body" sz="quarter" idx="15"/>
          </p:nvPr>
        </p:nvSpPr>
        <p:spPr/>
        <p:txBody>
          <a:bodyPr/>
          <a:lstStyle/>
          <a:p>
            <a:pPr lvl="0"/>
            <a:r>
              <a:rPr lang="en-AU" dirty="0"/>
              <a:t>talking about roles</a:t>
            </a:r>
          </a:p>
        </p:txBody>
      </p:sp>
      <p:sp>
        <p:nvSpPr>
          <p:cNvPr id="6" name="Text Placeholder 5">
            <a:extLst>
              <a:ext uri="{FF2B5EF4-FFF2-40B4-BE49-F238E27FC236}">
                <a16:creationId xmlns:a16="http://schemas.microsoft.com/office/drawing/2014/main" id="{E4B06F41-707D-A7AF-A75A-47245DFE934A}"/>
              </a:ext>
            </a:extLst>
          </p:cNvPr>
          <p:cNvSpPr>
            <a:spLocks noGrp="1"/>
          </p:cNvSpPr>
          <p:nvPr>
            <p:ph type="body" sz="quarter" idx="4294967295"/>
          </p:nvPr>
        </p:nvSpPr>
        <p:spPr>
          <a:xfrm>
            <a:off x="6095999" y="6327775"/>
            <a:ext cx="5257800" cy="330200"/>
          </a:xfrm>
        </p:spPr>
        <p:txBody>
          <a:bodyPr anchor="ct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1000" b="0" dirty="0" err="1">
                <a:solidFill>
                  <a:srgbClr val="007A41"/>
                </a:solidFill>
                <a:effectLst/>
                <a:latin typeface="Arial" panose="020B0604020202020204" pitchFamily="34" charset="0"/>
              </a:rPr>
              <a:t>nsw</a:t>
            </a:r>
            <a:r>
              <a:rPr lang="en-AU" sz="1000" b="0" dirty="0">
                <a:solidFill>
                  <a:srgbClr val="007A41"/>
                </a:solidFill>
                <a:effectLst/>
                <a:latin typeface="Arial" panose="020B0604020202020204" pitchFamily="34" charset="0"/>
              </a:rPr>
              <a:t> regional health partners | </a:t>
            </a:r>
            <a:r>
              <a:rPr lang="en-AU" sz="1000" b="1" dirty="0">
                <a:solidFill>
                  <a:srgbClr val="0070C0"/>
                </a:solidFill>
                <a:hlinkClick r:id="rId2">
                  <a:extLst>
                    <a:ext uri="{A12FA001-AC4F-418D-AE19-62706E023703}">
                      <ahyp:hlinkClr xmlns:ahyp="http://schemas.microsoft.com/office/drawing/2018/hyperlinkcolor" val="tx"/>
                    </a:ext>
                  </a:extLst>
                </a:hlinkClick>
              </a:rPr>
              <a:t>doing research together</a:t>
            </a:r>
            <a:endParaRPr lang="en-AU" sz="1000" b="0" dirty="0">
              <a:solidFill>
                <a:srgbClr val="007A41"/>
              </a:solidFill>
              <a:effectLst/>
              <a:highlight>
                <a:srgbClr val="FFFF00"/>
              </a:highlight>
              <a:latin typeface="Arial" panose="020B0604020202020204" pitchFamily="34" charset="0"/>
            </a:endParaRPr>
          </a:p>
        </p:txBody>
      </p:sp>
      <p:graphicFrame>
        <p:nvGraphicFramePr>
          <p:cNvPr id="7" name="Table 6">
            <a:extLst>
              <a:ext uri="{FF2B5EF4-FFF2-40B4-BE49-F238E27FC236}">
                <a16:creationId xmlns:a16="http://schemas.microsoft.com/office/drawing/2014/main" id="{BEAA9506-7A88-01E8-9D92-30B42B616B45}"/>
              </a:ext>
            </a:extLst>
          </p:cNvPr>
          <p:cNvGraphicFramePr>
            <a:graphicFrameLocks noGrp="1"/>
          </p:cNvGraphicFramePr>
          <p:nvPr>
            <p:extLst>
              <p:ext uri="{D42A27DB-BD31-4B8C-83A1-F6EECF244321}">
                <p14:modId xmlns:p14="http://schemas.microsoft.com/office/powerpoint/2010/main" val="311643621"/>
              </p:ext>
            </p:extLst>
          </p:nvPr>
        </p:nvGraphicFramePr>
        <p:xfrm>
          <a:off x="958775" y="1830364"/>
          <a:ext cx="10274448" cy="2994169"/>
        </p:xfrm>
        <a:graphic>
          <a:graphicData uri="http://schemas.openxmlformats.org/drawingml/2006/table">
            <a:tbl>
              <a:tblPr firstRow="1" bandRow="1">
                <a:tableStyleId>{5C22544A-7EE6-4342-B048-85BDC9FD1C3A}</a:tableStyleId>
              </a:tblPr>
              <a:tblGrid>
                <a:gridCol w="1284306">
                  <a:extLst>
                    <a:ext uri="{9D8B030D-6E8A-4147-A177-3AD203B41FA5}">
                      <a16:colId xmlns:a16="http://schemas.microsoft.com/office/drawing/2014/main" val="3052930257"/>
                    </a:ext>
                  </a:extLst>
                </a:gridCol>
                <a:gridCol w="1284306">
                  <a:extLst>
                    <a:ext uri="{9D8B030D-6E8A-4147-A177-3AD203B41FA5}">
                      <a16:colId xmlns:a16="http://schemas.microsoft.com/office/drawing/2014/main" val="1233561251"/>
                    </a:ext>
                  </a:extLst>
                </a:gridCol>
                <a:gridCol w="1284306">
                  <a:extLst>
                    <a:ext uri="{9D8B030D-6E8A-4147-A177-3AD203B41FA5}">
                      <a16:colId xmlns:a16="http://schemas.microsoft.com/office/drawing/2014/main" val="3925288424"/>
                    </a:ext>
                  </a:extLst>
                </a:gridCol>
                <a:gridCol w="1284306">
                  <a:extLst>
                    <a:ext uri="{9D8B030D-6E8A-4147-A177-3AD203B41FA5}">
                      <a16:colId xmlns:a16="http://schemas.microsoft.com/office/drawing/2014/main" val="1099128353"/>
                    </a:ext>
                  </a:extLst>
                </a:gridCol>
                <a:gridCol w="1284306">
                  <a:extLst>
                    <a:ext uri="{9D8B030D-6E8A-4147-A177-3AD203B41FA5}">
                      <a16:colId xmlns:a16="http://schemas.microsoft.com/office/drawing/2014/main" val="311565578"/>
                    </a:ext>
                  </a:extLst>
                </a:gridCol>
                <a:gridCol w="1284306">
                  <a:extLst>
                    <a:ext uri="{9D8B030D-6E8A-4147-A177-3AD203B41FA5}">
                      <a16:colId xmlns:a16="http://schemas.microsoft.com/office/drawing/2014/main" val="843796703"/>
                    </a:ext>
                  </a:extLst>
                </a:gridCol>
                <a:gridCol w="1284306">
                  <a:extLst>
                    <a:ext uri="{9D8B030D-6E8A-4147-A177-3AD203B41FA5}">
                      <a16:colId xmlns:a16="http://schemas.microsoft.com/office/drawing/2014/main" val="3295154377"/>
                    </a:ext>
                  </a:extLst>
                </a:gridCol>
                <a:gridCol w="1284306">
                  <a:extLst>
                    <a:ext uri="{9D8B030D-6E8A-4147-A177-3AD203B41FA5}">
                      <a16:colId xmlns:a16="http://schemas.microsoft.com/office/drawing/2014/main" val="3134474477"/>
                    </a:ext>
                  </a:extLst>
                </a:gridCol>
              </a:tblGrid>
              <a:tr h="337980">
                <a:tc>
                  <a:txBody>
                    <a:bodyPr/>
                    <a:lstStyle/>
                    <a:p>
                      <a:pPr algn="ctr"/>
                      <a:r>
                        <a:rPr lang="en-AU" sz="1050" dirty="0">
                          <a:solidFill>
                            <a:schemeClr val="accent6">
                              <a:lumMod val="50000"/>
                            </a:schemeClr>
                          </a:solidFill>
                        </a:rPr>
                        <a:t>on-going</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ACD6D7"/>
                    </a:solidFill>
                  </a:tcPr>
                </a:tc>
                <a:tc gridSpan="3">
                  <a:txBody>
                    <a:bodyPr/>
                    <a:lstStyle/>
                    <a:p>
                      <a:pPr algn="ctr"/>
                      <a:r>
                        <a:rPr lang="en-AU" sz="1050" dirty="0">
                          <a:solidFill>
                            <a:schemeClr val="accent6">
                              <a:lumMod val="50000"/>
                            </a:schemeClr>
                          </a:solidFill>
                        </a:rPr>
                        <a:t>when needed</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DBECE4"/>
                    </a:solid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gridSpan="3">
                  <a:txBody>
                    <a:bodyPr/>
                    <a:lstStyle/>
                    <a:p>
                      <a:pPr algn="ctr"/>
                      <a:r>
                        <a:rPr lang="en-AU" sz="1050" dirty="0">
                          <a:solidFill>
                            <a:schemeClr val="accent6">
                              <a:lumMod val="50000"/>
                            </a:schemeClr>
                          </a:solidFill>
                        </a:rPr>
                        <a:t>employment for part/all of the project*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C2DCA8"/>
                    </a:solid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add your own</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0669104"/>
                  </a:ext>
                </a:extLst>
              </a:tr>
              <a:tr h="610177">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5">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6">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7">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8">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blipFill dpi="0" rotWithShape="1">
                      <a:blip r:embed="rId9">
                        <a:extLst>
                          <a:ext uri="{28A0092B-C50C-407E-A947-70E740481C1C}">
                            <a14:useLocalDpi xmlns:a14="http://schemas.microsoft.com/office/drawing/2010/main" val="0"/>
                          </a:ext>
                        </a:extLst>
                      </a:blip>
                      <a:srcRect/>
                      <a:stretch>
                        <a:fillRect/>
                      </a:stretch>
                    </a:blipFill>
                  </a:tcPr>
                </a:tc>
                <a:tc>
                  <a:txBody>
                    <a:bodyPr/>
                    <a:lstStyle/>
                    <a:p>
                      <a:endParaRPr lang="en-AU" sz="105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9421482"/>
                  </a:ext>
                </a:extLst>
              </a:tr>
              <a:tr h="771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be on the advisory group</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talk with media or government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do artwork, help design or write </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help to share </a:t>
                      </a:r>
                      <a:br>
                        <a:rPr lang="en-AU" sz="1050" b="1" dirty="0">
                          <a:solidFill>
                            <a:schemeClr val="accent6">
                              <a:lumMod val="50000"/>
                            </a:schemeClr>
                          </a:solidFill>
                        </a:rPr>
                      </a:br>
                      <a:r>
                        <a:rPr lang="en-AU" sz="1050" b="1" dirty="0">
                          <a:solidFill>
                            <a:schemeClr val="accent6">
                              <a:lumMod val="50000"/>
                            </a:schemeClr>
                          </a:solidFill>
                        </a:rPr>
                        <a:t>the research findings</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be a research assistant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be a peer [researcher/  facilitator/ debriefer]</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050" b="1" dirty="0">
                          <a:solidFill>
                            <a:schemeClr val="accent6">
                              <a:lumMod val="50000"/>
                            </a:schemeClr>
                          </a:solidFill>
                        </a:rPr>
                        <a:t>be part of</a:t>
                      </a:r>
                      <a:br>
                        <a:rPr lang="en-AU" sz="1050" b="1" dirty="0">
                          <a:solidFill>
                            <a:schemeClr val="accent6">
                              <a:lumMod val="50000"/>
                            </a:schemeClr>
                          </a:solidFill>
                        </a:rPr>
                      </a:br>
                      <a:r>
                        <a:rPr lang="en-AU" sz="1050" b="1" dirty="0">
                          <a:solidFill>
                            <a:schemeClr val="accent6">
                              <a:lumMod val="50000"/>
                            </a:schemeClr>
                          </a:solidFill>
                        </a:rPr>
                        <a:t>the team leading the research </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050" b="1"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8518865"/>
                  </a:ext>
                </a:extLst>
              </a:tr>
              <a:tr h="466840">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b="1" dirty="0">
                          <a:solidFill>
                            <a:schemeClr val="accent6">
                              <a:lumMod val="50000"/>
                            </a:schemeClr>
                          </a:solidFill>
                        </a:rPr>
                        <a:t>time commitment (roughly)</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050" dirty="0">
                        <a:solidFill>
                          <a:schemeClr val="accent6">
                            <a:lumMod val="50000"/>
                          </a:schemeClr>
                        </a:solidFill>
                      </a:endParaRP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8798171"/>
                  </a:ext>
                </a:extLst>
              </a:tr>
              <a:tr h="132806">
                <a:tc>
                  <a:txBody>
                    <a:bodyPr/>
                    <a:lstStyle/>
                    <a:p>
                      <a:pPr algn="ctr"/>
                      <a:r>
                        <a:rPr lang="en-AU" sz="1600" dirty="0">
                          <a:solidFill>
                            <a:schemeClr val="accent6">
                              <a:lumMod val="50000"/>
                            </a:schemeClr>
                          </a:solidFill>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lumMod val="50000"/>
                            </a:schemeClr>
                          </a:solidFill>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600" dirty="0">
                          <a:solidFill>
                            <a:schemeClr val="accent6">
                              <a:lumMod val="50000"/>
                            </a:schemeClr>
                          </a:solidFill>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600" dirty="0">
                          <a:solidFill>
                            <a:schemeClr val="accent6">
                              <a:lumMod val="50000"/>
                            </a:schemeClr>
                          </a:solidFill>
                        </a:rPr>
                        <a:t>⏱️⏱️⏱️⏱️⏱️</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AU" sz="1400" dirty="0">
                        <a:solidFill>
                          <a:schemeClr val="accent6">
                            <a:lumMod val="50000"/>
                          </a:schemeClr>
                        </a:solidFill>
                      </a:endParaRP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2457971"/>
                  </a:ext>
                </a:extLst>
              </a:tr>
              <a:tr h="471917">
                <a:tc gridSpan="8">
                  <a:txBody>
                    <a:bodyPr/>
                    <a:lstStyle/>
                    <a:p>
                      <a:pPr algn="ctr"/>
                      <a:r>
                        <a:rPr lang="en-AU" sz="1200" b="1" dirty="0">
                          <a:solidFill>
                            <a:schemeClr val="accent6">
                              <a:lumMod val="50000"/>
                            </a:schemeClr>
                          </a:solidFill>
                        </a:rPr>
                        <a:t>across all roles</a:t>
                      </a:r>
                      <a:r>
                        <a:rPr lang="en-AU" sz="1200" b="0" dirty="0">
                          <a:solidFill>
                            <a:schemeClr val="accent6">
                              <a:lumMod val="50000"/>
                            </a:schemeClr>
                          </a:solidFill>
                        </a:rPr>
                        <a:t>: ensure recognition, learn, be supported and connect with others trying to make change </a:t>
                      </a: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endParaRPr lang="en-AU" sz="1200" dirty="0">
                        <a:solidFill>
                          <a:schemeClr val="accent6">
                            <a:lumMod val="50000"/>
                          </a:schemeClr>
                        </a:solidFill>
                      </a:endParaRPr>
                    </a:p>
                  </a:txBody>
                  <a:tcP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5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noFill/>
                  </a:tcPr>
                </a:tc>
                <a:tc hMerge="1">
                  <a:txBody>
                    <a:bodyPr/>
                    <a:lstStyle/>
                    <a:p>
                      <a:pPr algn="ctr"/>
                      <a:endParaRPr lang="en-AU" sz="1050" dirty="0">
                        <a:solidFill>
                          <a:schemeClr val="accent6">
                            <a:lumMod val="50000"/>
                          </a:schemeClr>
                        </a:solidFill>
                      </a:endParaRPr>
                    </a:p>
                  </a:txBody>
                  <a:tcPr anchor="ctr">
                    <a:lnL w="3175" cap="flat" cmpd="sng" algn="ctr">
                      <a:solidFill>
                        <a:schemeClr val="accent6">
                          <a:lumMod val="50000"/>
                        </a:schemeClr>
                      </a:solidFill>
                      <a:prstDash val="solid"/>
                      <a:round/>
                      <a:headEnd type="none" w="med" len="med"/>
                      <a:tailEnd type="none" w="med" len="med"/>
                    </a:lnL>
                    <a:lnR w="3175" cap="flat" cmpd="sng" algn="ctr">
                      <a:solidFill>
                        <a:schemeClr val="accent6">
                          <a:lumMod val="50000"/>
                        </a:schemeClr>
                      </a:solidFill>
                      <a:prstDash val="solid"/>
                      <a:round/>
                      <a:headEnd type="none" w="med" len="med"/>
                      <a:tailEnd type="none" w="med" len="med"/>
                    </a:lnR>
                    <a:lnT w="3175" cap="flat" cmpd="sng" algn="ctr">
                      <a:solidFill>
                        <a:schemeClr val="accent6">
                          <a:lumMod val="90000"/>
                        </a:schemeClr>
                      </a:solidFill>
                      <a:prstDash val="solid"/>
                      <a:round/>
                      <a:headEnd type="none" w="med" len="med"/>
                      <a:tailEnd type="none" w="med" len="med"/>
                    </a:lnT>
                    <a:lnB w="3175"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5113059"/>
                  </a:ext>
                </a:extLst>
              </a:tr>
            </a:tbl>
          </a:graphicData>
        </a:graphic>
      </p:graphicFrame>
      <p:sp>
        <p:nvSpPr>
          <p:cNvPr id="12" name="TextBox 11">
            <a:extLst>
              <a:ext uri="{FF2B5EF4-FFF2-40B4-BE49-F238E27FC236}">
                <a16:creationId xmlns:a16="http://schemas.microsoft.com/office/drawing/2014/main" id="{7D96F12F-0BCD-7B79-834A-2567B7BADCC6}"/>
              </a:ext>
            </a:extLst>
          </p:cNvPr>
          <p:cNvSpPr txBox="1"/>
          <p:nvPr/>
        </p:nvSpPr>
        <p:spPr>
          <a:xfrm>
            <a:off x="848708" y="5411604"/>
            <a:ext cx="10515600" cy="246221"/>
          </a:xfrm>
          <a:prstGeom prst="rect">
            <a:avLst/>
          </a:prstGeom>
          <a:noFill/>
        </p:spPr>
        <p:txBody>
          <a:bodyPr wrap="square">
            <a:spAutoFit/>
          </a:bodyPr>
          <a:lstStyle/>
          <a:p>
            <a:r>
              <a:rPr lang="en-AU" sz="1000" b="1" dirty="0">
                <a:solidFill>
                  <a:schemeClr val="accent6">
                    <a:lumMod val="50000"/>
                  </a:schemeClr>
                </a:solidFill>
                <a:latin typeface="Arial" panose="020B0604020202020204" pitchFamily="34" charset="0"/>
                <a:cs typeface="Arial" panose="020B0604020202020204" pitchFamily="34" charset="0"/>
              </a:rPr>
              <a:t>*</a:t>
            </a:r>
            <a:r>
              <a:rPr kumimoji="0" lang="en-US" sz="1000" b="0"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We use the term ‘employment’ when thinking about roles once the project is funded. </a:t>
            </a:r>
            <a:r>
              <a:rPr lang="en-US" sz="1000" dirty="0">
                <a:solidFill>
                  <a:schemeClr val="accent6">
                    <a:lumMod val="50000"/>
                  </a:schemeClr>
                </a:solidFill>
                <a:latin typeface="Helvetica Neue"/>
                <a:ea typeface="Helvetica Neue"/>
                <a:cs typeface="Helvetica Neue"/>
                <a:sym typeface="Helvetica Neue"/>
              </a:rPr>
              <a:t>P</a:t>
            </a:r>
            <a:r>
              <a:rPr kumimoji="0" lang="en-US" sz="1000" b="0"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eople might not be employed in the planning phase but plan to be if the project </a:t>
            </a:r>
            <a:r>
              <a:rPr lang="en-US" sz="1000" b="0" dirty="0">
                <a:solidFill>
                  <a:schemeClr val="accent6">
                    <a:lumMod val="50000"/>
                  </a:schemeClr>
                </a:solidFill>
              </a:rPr>
              <a:t>is funded.</a:t>
            </a:r>
            <a:endParaRPr lang="en-AU" sz="1000" dirty="0">
              <a:solidFill>
                <a:schemeClr val="accent6">
                  <a:lumMod val="50000"/>
                </a:schemeClr>
              </a:solidFill>
            </a:endParaRPr>
          </a:p>
        </p:txBody>
      </p:sp>
      <p:sp>
        <p:nvSpPr>
          <p:cNvPr id="10" name="Rectangle 9">
            <a:extLst>
              <a:ext uri="{FF2B5EF4-FFF2-40B4-BE49-F238E27FC236}">
                <a16:creationId xmlns:a16="http://schemas.microsoft.com/office/drawing/2014/main" id="{D10CBBD3-73B5-5317-EF08-87B33FFDE449}"/>
              </a:ext>
            </a:extLst>
          </p:cNvPr>
          <p:cNvSpPr/>
          <p:nvPr/>
        </p:nvSpPr>
        <p:spPr>
          <a:xfrm>
            <a:off x="10392000" y="0"/>
            <a:ext cx="1800000" cy="540000"/>
          </a:xfrm>
          <a:prstGeom prst="rect">
            <a:avLst/>
          </a:prstGeom>
          <a:solidFill>
            <a:srgbClr val="015E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less detail</a:t>
            </a:r>
          </a:p>
        </p:txBody>
      </p:sp>
    </p:spTree>
    <p:extLst>
      <p:ext uri="{BB962C8B-B14F-4D97-AF65-F5344CB8AC3E}">
        <p14:creationId xmlns:p14="http://schemas.microsoft.com/office/powerpoint/2010/main" val="2428521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707-D633-62FE-8A12-41B2CCE6C654}"/>
              </a:ext>
            </a:extLst>
          </p:cNvPr>
          <p:cNvSpPr>
            <a:spLocks noGrp="1"/>
          </p:cNvSpPr>
          <p:nvPr>
            <p:ph type="title"/>
          </p:nvPr>
        </p:nvSpPr>
        <p:spPr/>
        <p:txBody>
          <a:bodyPr/>
          <a:lstStyle/>
          <a:p>
            <a:r>
              <a:rPr lang="en-AU" dirty="0"/>
              <a:t>tips and reminders</a:t>
            </a:r>
          </a:p>
        </p:txBody>
      </p:sp>
      <p:sp>
        <p:nvSpPr>
          <p:cNvPr id="3" name="Text Placeholder 2">
            <a:extLst>
              <a:ext uri="{FF2B5EF4-FFF2-40B4-BE49-F238E27FC236}">
                <a16:creationId xmlns:a16="http://schemas.microsoft.com/office/drawing/2014/main" id="{6E8AB81B-4B14-A430-E7F2-A8C2C30BCF9C}"/>
              </a:ext>
            </a:extLst>
          </p:cNvPr>
          <p:cNvSpPr>
            <a:spLocks noGrp="1"/>
          </p:cNvSpPr>
          <p:nvPr>
            <p:ph type="body" sz="quarter" idx="13"/>
          </p:nvPr>
        </p:nvSpPr>
        <p:spPr>
          <a:xfrm>
            <a:off x="838199" y="2040125"/>
            <a:ext cx="10515601" cy="4215425"/>
          </a:xfrm>
        </p:spPr>
        <p:txBody>
          <a:bodyPr numCol="3" spcCol="288000"/>
          <a:lstStyle/>
          <a:p>
            <a:pPr marL="342900" indent="-342900" algn="l" defTabSz="917222">
              <a:spcBef>
                <a:spcPts val="0"/>
              </a:spcBef>
              <a:spcAft>
                <a:spcPts val="0"/>
              </a:spcAft>
              <a:buFont typeface="Arial" panose="020B0604020202020204" pitchFamily="34" charset="0"/>
              <a:buChar char="•"/>
              <a:defRPr sz="2500"/>
            </a:pPr>
            <a:r>
              <a:rPr lang="en-AU" sz="1400" b="1" dirty="0"/>
              <a:t>Talk about roles early and often</a:t>
            </a:r>
            <a:r>
              <a:rPr lang="en-AU" sz="1400" dirty="0"/>
              <a:t>. </a:t>
            </a:r>
            <a:r>
              <a:rPr lang="en-AU" sz="1400" b="0" dirty="0"/>
              <a:t>Don’t assume everyone understands what roles are available or what their role is. Don’t assume what roles other’s want to play. Stay curious. People can grow into roles even if they haven’t done the role before.</a:t>
            </a:r>
          </a:p>
          <a:p>
            <a:pPr marL="342900" indent="-342900" algn="l" defTabSz="917222">
              <a:spcBef>
                <a:spcPts val="0"/>
              </a:spcBef>
              <a:spcAft>
                <a:spcPts val="0"/>
              </a:spcAft>
              <a:buFont typeface="Arial" panose="020B0604020202020204" pitchFamily="34" charset="0"/>
              <a:buChar char="•"/>
              <a:defRPr sz="2500"/>
            </a:pPr>
            <a:endParaRPr lang="en-AU" sz="1400" b="0" dirty="0"/>
          </a:p>
          <a:p>
            <a:pPr marL="342900" indent="-342900" algn="l" defTabSz="917222">
              <a:spcBef>
                <a:spcPts val="0"/>
              </a:spcBef>
              <a:spcAft>
                <a:spcPts val="0"/>
              </a:spcAft>
              <a:buFont typeface="Arial" panose="020B0604020202020204" pitchFamily="34" charset="0"/>
              <a:buChar char="•"/>
              <a:defRPr sz="2500"/>
            </a:pPr>
            <a:r>
              <a:rPr lang="en-AU" sz="1400" b="1" dirty="0"/>
              <a:t>Consider if people can do multiple roles </a:t>
            </a:r>
            <a:r>
              <a:rPr lang="en-AU" sz="1400" b="0" dirty="0"/>
              <a:t>(e.g. it may not be possible to be on advisory group and be part of the team). Be clear about legal, financial and ethical responsibilities for different roles. </a:t>
            </a:r>
            <a:br>
              <a:rPr lang="en-AU" sz="1400" b="0" dirty="0"/>
            </a:br>
            <a:endParaRPr lang="en-AU" sz="1400" b="0" dirty="0"/>
          </a:p>
          <a:p>
            <a:pPr marL="342900" indent="-342900" defTabSz="917222">
              <a:spcBef>
                <a:spcPts val="0"/>
              </a:spcBef>
              <a:spcAft>
                <a:spcPts val="0"/>
              </a:spcAft>
              <a:buFont typeface="Arial" panose="020B0604020202020204" pitchFamily="34" charset="0"/>
              <a:buChar char="•"/>
              <a:defRPr sz="2500"/>
            </a:pPr>
            <a:r>
              <a:rPr lang="en-AU" sz="1400" b="1" dirty="0"/>
              <a:t>Ensure recognition for lived experience roles. </a:t>
            </a:r>
            <a:r>
              <a:rPr lang="en-AU" sz="1400" b="1" u="sng" dirty="0">
                <a:solidFill>
                  <a:srgbClr val="0070C0"/>
                </a:solidFill>
                <a:hlinkClick r:id="rId2">
                  <a:extLst>
                    <a:ext uri="{A12FA001-AC4F-418D-AE19-62706E023703}">
                      <ahyp:hlinkClr xmlns:ahyp="http://schemas.microsoft.com/office/drawing/2018/hyperlinkcolor" val="tx"/>
                    </a:ext>
                  </a:extLst>
                </a:hlinkClick>
              </a:rPr>
              <a:t>Read more</a:t>
            </a:r>
            <a:r>
              <a:rPr lang="en-AU" sz="1400" dirty="0"/>
              <a:t>. </a:t>
            </a:r>
            <a:endParaRPr lang="en-AU" sz="1400" b="1" dirty="0"/>
          </a:p>
          <a:p>
            <a:pPr marL="342900" indent="-342900" algn="l" defTabSz="917222">
              <a:spcBef>
                <a:spcPts val="0"/>
              </a:spcBef>
              <a:spcAft>
                <a:spcPts val="0"/>
              </a:spcAft>
              <a:buFont typeface="Arial" panose="020B0604020202020204" pitchFamily="34" charset="0"/>
              <a:buChar char="•"/>
              <a:defRPr sz="2500"/>
            </a:pPr>
            <a:r>
              <a:rPr lang="en-AU" sz="1400" b="1" dirty="0"/>
              <a:t>Consider how you’ll make role recruitment a fair and </a:t>
            </a:r>
            <a:br>
              <a:rPr lang="en-AU" sz="1400" b="1" dirty="0"/>
            </a:br>
            <a:r>
              <a:rPr lang="en-AU" sz="1400" b="1" dirty="0"/>
              <a:t>transparent process</a:t>
            </a:r>
            <a:r>
              <a:rPr lang="en-AU" sz="1400" dirty="0"/>
              <a:t>. </a:t>
            </a:r>
            <a:br>
              <a:rPr lang="en-AU" sz="1400" b="1" dirty="0"/>
            </a:br>
            <a:r>
              <a:rPr lang="en-AU" sz="1400" b="1" dirty="0"/>
              <a:t> </a:t>
            </a:r>
          </a:p>
          <a:p>
            <a:pPr marL="342900" indent="-342900" defTabSz="917222">
              <a:spcBef>
                <a:spcPts val="0"/>
              </a:spcBef>
              <a:spcAft>
                <a:spcPts val="0"/>
              </a:spcAft>
              <a:buFont typeface="Arial" panose="020B0604020202020204" pitchFamily="34" charset="0"/>
              <a:buChar char="•"/>
              <a:defRPr sz="2500"/>
            </a:pPr>
            <a:r>
              <a:rPr lang="en-AU" sz="1400" b="1" dirty="0"/>
              <a:t>Stay curious about how the roles need to be supported or redesigned to be more accessible</a:t>
            </a:r>
            <a:r>
              <a:rPr lang="en-AU" sz="1400" dirty="0"/>
              <a:t> </a:t>
            </a:r>
            <a:r>
              <a:rPr lang="en-AU" sz="1400" b="1" dirty="0"/>
              <a:t>to people with lived experience. </a:t>
            </a:r>
            <a:r>
              <a:rPr lang="en-AU" sz="1400" dirty="0"/>
              <a:t>For example, a job-share, flexibility with hours or something else. </a:t>
            </a:r>
            <a:endParaRPr lang="en-AU" sz="1400" b="1" dirty="0"/>
          </a:p>
          <a:p>
            <a:pPr algn="l" defTabSz="917222">
              <a:spcBef>
                <a:spcPts val="0"/>
              </a:spcBef>
              <a:spcAft>
                <a:spcPts val="0"/>
              </a:spcAft>
              <a:defRPr sz="2500"/>
            </a:pPr>
            <a:endParaRPr lang="en-AU" sz="1400" b="1" dirty="0"/>
          </a:p>
          <a:p>
            <a:pPr marL="342900" indent="-342900" algn="l" defTabSz="917222">
              <a:spcBef>
                <a:spcPts val="0"/>
              </a:spcBef>
              <a:spcAft>
                <a:spcPts val="0"/>
              </a:spcAft>
              <a:buFont typeface="Arial" panose="020B0604020202020204" pitchFamily="34" charset="0"/>
              <a:buChar char="•"/>
              <a:defRPr sz="2500"/>
            </a:pPr>
            <a:r>
              <a:rPr lang="en-AU" sz="1400" b="1" dirty="0"/>
              <a:t>If you are engaging community members ad-hoc (for example, as spokespeople to the media) </a:t>
            </a:r>
            <a:r>
              <a:rPr lang="en-AU" sz="1400" dirty="0"/>
              <a:t>remember to extend them the same care as you would a member of your team. Check-in on them. </a:t>
            </a:r>
            <a:br>
              <a:rPr lang="en-AU" sz="1400" dirty="0"/>
            </a:br>
            <a:endParaRPr lang="en-AU" sz="1400" dirty="0"/>
          </a:p>
          <a:p>
            <a:pPr marL="342900" indent="-342900" algn="l" defTabSz="917222">
              <a:spcBef>
                <a:spcPts val="0"/>
              </a:spcBef>
              <a:spcAft>
                <a:spcPts val="0"/>
              </a:spcAft>
              <a:buFont typeface="Arial" panose="020B0604020202020204" pitchFamily="34" charset="0"/>
              <a:buChar char="•"/>
              <a:defRPr sz="2500"/>
            </a:pPr>
            <a:endParaRPr lang="en-AU" sz="1400" b="1" dirty="0"/>
          </a:p>
        </p:txBody>
      </p:sp>
      <p:sp>
        <p:nvSpPr>
          <p:cNvPr id="4" name="Text Placeholder 3">
            <a:extLst>
              <a:ext uri="{FF2B5EF4-FFF2-40B4-BE49-F238E27FC236}">
                <a16:creationId xmlns:a16="http://schemas.microsoft.com/office/drawing/2014/main" id="{54BB2378-A7B4-0D6B-FF31-D6A6F5620637}"/>
              </a:ext>
            </a:extLst>
          </p:cNvPr>
          <p:cNvSpPr>
            <a:spLocks noGrp="1"/>
          </p:cNvSpPr>
          <p:nvPr>
            <p:ph type="body" sz="quarter" idx="14"/>
          </p:nvPr>
        </p:nvSpPr>
        <p:spPr/>
        <p:txBody>
          <a:bodyPr/>
          <a:lstStyle/>
          <a:p>
            <a:r>
              <a:rPr lang="en-AU" sz="2000" dirty="0">
                <a:solidFill>
                  <a:srgbClr val="015E60"/>
                </a:solidFill>
              </a:rPr>
              <a:t>planning for roles </a:t>
            </a:r>
          </a:p>
          <a:p>
            <a:pPr>
              <a:lnSpc>
                <a:spcPct val="150000"/>
              </a:lnSpc>
            </a:pPr>
            <a:r>
              <a:rPr lang="en-AU" sz="1600" b="0" dirty="0"/>
              <a:t>h</a:t>
            </a:r>
            <a:r>
              <a:rPr lang="en-AU" sz="1600" b="0" dirty="0">
                <a:solidFill>
                  <a:schemeClr val="accent6">
                    <a:lumMod val="50000"/>
                  </a:schemeClr>
                </a:solidFill>
              </a:rPr>
              <a:t>ere are six tips when planning, recruiting for, setting</a:t>
            </a:r>
            <a:r>
              <a:rPr lang="en-AU" sz="1600" b="0" dirty="0"/>
              <a:t> and </a:t>
            </a:r>
            <a:r>
              <a:rPr lang="en-AU" sz="1600" b="0" dirty="0">
                <a:solidFill>
                  <a:schemeClr val="accent6">
                    <a:lumMod val="50000"/>
                  </a:schemeClr>
                </a:solidFill>
              </a:rPr>
              <a:t>checkin</a:t>
            </a:r>
            <a:r>
              <a:rPr lang="en-AU" sz="1600" b="0" dirty="0"/>
              <a:t>g on roles</a:t>
            </a:r>
            <a:endParaRPr lang="en-AU" sz="2000" b="0" dirty="0">
              <a:solidFill>
                <a:schemeClr val="accent6">
                  <a:lumMod val="50000"/>
                </a:schemeClr>
              </a:solidFill>
            </a:endParaRPr>
          </a:p>
        </p:txBody>
      </p:sp>
      <p:sp>
        <p:nvSpPr>
          <p:cNvPr id="5" name="Text Placeholder 4">
            <a:extLst>
              <a:ext uri="{FF2B5EF4-FFF2-40B4-BE49-F238E27FC236}">
                <a16:creationId xmlns:a16="http://schemas.microsoft.com/office/drawing/2014/main" id="{CBA4107E-E9C6-817D-2C0A-48062743E809}"/>
              </a:ext>
            </a:extLst>
          </p:cNvPr>
          <p:cNvSpPr>
            <a:spLocks noGrp="1"/>
          </p:cNvSpPr>
          <p:nvPr>
            <p:ph type="body" sz="quarter" idx="15"/>
          </p:nvPr>
        </p:nvSpPr>
        <p:spPr/>
        <p:txBody>
          <a:bodyPr/>
          <a:lstStyle/>
          <a:p>
            <a:pPr lvl="0"/>
            <a:r>
              <a:rPr lang="en-AU" dirty="0"/>
              <a:t>talking about roles</a:t>
            </a:r>
          </a:p>
        </p:txBody>
      </p:sp>
      <p:sp>
        <p:nvSpPr>
          <p:cNvPr id="6" name="Text Placeholder 5">
            <a:extLst>
              <a:ext uri="{FF2B5EF4-FFF2-40B4-BE49-F238E27FC236}">
                <a16:creationId xmlns:a16="http://schemas.microsoft.com/office/drawing/2014/main" id="{E4B06F41-707D-A7AF-A75A-47245DFE934A}"/>
              </a:ext>
            </a:extLst>
          </p:cNvPr>
          <p:cNvSpPr>
            <a:spLocks noGrp="1"/>
          </p:cNvSpPr>
          <p:nvPr>
            <p:ph type="body" sz="quarter" idx="4294967295"/>
          </p:nvPr>
        </p:nvSpPr>
        <p:spPr>
          <a:xfrm>
            <a:off x="6095999" y="6327775"/>
            <a:ext cx="5257800" cy="330200"/>
          </a:xfrm>
        </p:spPr>
        <p:txBody>
          <a:bodyPr anchor="ctr">
            <a:normAutofit/>
          </a:body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1000" b="0" dirty="0" err="1">
                <a:solidFill>
                  <a:srgbClr val="007A41"/>
                </a:solidFill>
                <a:effectLst/>
                <a:latin typeface="Arial" panose="020B0604020202020204" pitchFamily="34" charset="0"/>
              </a:rPr>
              <a:t>nsw</a:t>
            </a:r>
            <a:r>
              <a:rPr lang="en-AU" sz="1000" b="0" dirty="0">
                <a:solidFill>
                  <a:srgbClr val="007A41"/>
                </a:solidFill>
                <a:effectLst/>
                <a:latin typeface="Arial" panose="020B0604020202020204" pitchFamily="34" charset="0"/>
              </a:rPr>
              <a:t> regional health partners | </a:t>
            </a:r>
            <a:r>
              <a:rPr lang="en-AU" sz="1000" b="1" dirty="0">
                <a:solidFill>
                  <a:srgbClr val="0070C0"/>
                </a:solidFill>
                <a:hlinkClick r:id="rId3">
                  <a:extLst>
                    <a:ext uri="{A12FA001-AC4F-418D-AE19-62706E023703}">
                      <ahyp:hlinkClr xmlns:ahyp="http://schemas.microsoft.com/office/drawing/2018/hyperlinkcolor" val="tx"/>
                    </a:ext>
                  </a:extLst>
                </a:hlinkClick>
              </a:rPr>
              <a:t>doing research together</a:t>
            </a:r>
            <a:endParaRPr lang="en-AU" sz="1000" b="0" dirty="0">
              <a:solidFill>
                <a:srgbClr val="007A41"/>
              </a:solidFill>
              <a:effectLst/>
              <a:highlight>
                <a:srgbClr val="FFFF00"/>
              </a:highlight>
              <a:latin typeface="Arial" panose="020B0604020202020204" pitchFamily="34" charset="0"/>
            </a:endParaRPr>
          </a:p>
        </p:txBody>
      </p:sp>
      <p:grpSp>
        <p:nvGrpSpPr>
          <p:cNvPr id="8" name="Group 7">
            <a:extLst>
              <a:ext uri="{FF2B5EF4-FFF2-40B4-BE49-F238E27FC236}">
                <a16:creationId xmlns:a16="http://schemas.microsoft.com/office/drawing/2014/main" id="{6149284C-A5A7-E927-9A8A-88A3E154E7EF}"/>
              </a:ext>
            </a:extLst>
          </p:cNvPr>
          <p:cNvGrpSpPr/>
          <p:nvPr/>
        </p:nvGrpSpPr>
        <p:grpSpPr>
          <a:xfrm>
            <a:off x="8588581" y="2514034"/>
            <a:ext cx="2630078" cy="2585302"/>
            <a:chOff x="8263461" y="3241490"/>
            <a:chExt cx="2630078" cy="2585302"/>
          </a:xfrm>
        </p:grpSpPr>
        <p:sp>
          <p:nvSpPr>
            <p:cNvPr id="9" name="Oval 8">
              <a:extLst>
                <a:ext uri="{FF2B5EF4-FFF2-40B4-BE49-F238E27FC236}">
                  <a16:creationId xmlns:a16="http://schemas.microsoft.com/office/drawing/2014/main" id="{464AE452-A486-A2D5-E0E3-A659D2C193AC}"/>
                </a:ext>
              </a:extLst>
            </p:cNvPr>
            <p:cNvSpPr/>
            <p:nvPr/>
          </p:nvSpPr>
          <p:spPr>
            <a:xfrm>
              <a:off x="8263461" y="3241490"/>
              <a:ext cx="2630078" cy="2585302"/>
            </a:xfrm>
            <a:prstGeom prst="ellipse">
              <a:avLst/>
            </a:prstGeom>
            <a:solidFill>
              <a:srgbClr val="F19C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E2BEB1EE-8904-0CF5-1DBC-17210157666C}"/>
                </a:ext>
              </a:extLst>
            </p:cNvPr>
            <p:cNvSpPr/>
            <p:nvPr/>
          </p:nvSpPr>
          <p:spPr>
            <a:xfrm>
              <a:off x="8426500" y="3382141"/>
              <a:ext cx="2304000" cy="230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rgbClr val="015E60"/>
                  </a:solidFill>
                </a:rPr>
                <a:t>remember - even in a </a:t>
              </a:r>
              <a:r>
                <a:rPr lang="en-AU" sz="1200" b="1" i="1" dirty="0">
                  <a:solidFill>
                    <a:srgbClr val="015E60"/>
                  </a:solidFill>
                </a:rPr>
                <a:t>co-design</a:t>
              </a:r>
              <a:r>
                <a:rPr lang="en-AU" sz="1200" b="1" dirty="0">
                  <a:solidFill>
                    <a:srgbClr val="015E60"/>
                  </a:solidFill>
                </a:rPr>
                <a:t> project, some people’s involvement might be consultation </a:t>
              </a:r>
            </a:p>
          </p:txBody>
        </p:sp>
      </p:grpSp>
    </p:spTree>
    <p:extLst>
      <p:ext uri="{BB962C8B-B14F-4D97-AF65-F5344CB8AC3E}">
        <p14:creationId xmlns:p14="http://schemas.microsoft.com/office/powerpoint/2010/main" val="1013907079"/>
      </p:ext>
    </p:extLst>
  </p:cSld>
  <p:clrMapOvr>
    <a:masterClrMapping/>
  </p:clrMapOvr>
</p:sld>
</file>

<file path=ppt/theme/theme1.xml><?xml version="1.0" encoding="utf-8"?>
<a:theme xmlns:a="http://schemas.openxmlformats.org/drawingml/2006/main" name="Office Theme">
  <a:themeElements>
    <a:clrScheme name="NSW Health Greys 1">
      <a:dk1>
        <a:srgbClr val="22272B"/>
      </a:dk1>
      <a:lt1>
        <a:srgbClr val="FFFFFF"/>
      </a:lt1>
      <a:dk2>
        <a:srgbClr val="D7153A"/>
      </a:dk2>
      <a:lt2>
        <a:srgbClr val="22272B"/>
      </a:lt2>
      <a:accent1>
        <a:srgbClr val="485053"/>
      </a:accent1>
      <a:accent2>
        <a:srgbClr val="CCD3D6"/>
      </a:accent2>
      <a:accent3>
        <a:srgbClr val="CCD3D6"/>
      </a:accent3>
      <a:accent4>
        <a:srgbClr val="E6E1FD"/>
      </a:accent4>
      <a:accent5>
        <a:srgbClr val="495054"/>
      </a:accent5>
      <a:accent6>
        <a:srgbClr val="CDD3D6"/>
      </a:accent6>
      <a:hlink>
        <a:srgbClr val="22272B"/>
      </a:hlink>
      <a:folHlink>
        <a:srgbClr val="2227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7115</TotalTime>
  <Words>1204</Words>
  <Application>Microsoft Macintosh PowerPoint</Application>
  <PresentationFormat>Widescreen</PresentationFormat>
  <Paragraphs>120</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Gilmer</vt:lpstr>
      <vt:lpstr>Helvetica Neue</vt:lpstr>
      <vt:lpstr>Office Theme</vt:lpstr>
      <vt:lpstr>talking about roles</vt:lpstr>
      <vt:lpstr>overview</vt:lpstr>
      <vt:lpstr>PowerPoint Presentation</vt:lpstr>
      <vt:lpstr>PowerPoint Presentation</vt:lpstr>
      <vt:lpstr>PowerPoint Presentation</vt:lpstr>
      <vt:lpstr>tips and reminders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roles</dc:title>
  <dc:creator>Lucy Klippan - SVHNS</dc:creator>
  <cp:lastModifiedBy>Lucy Klippan - SVHNS</cp:lastModifiedBy>
  <cp:revision>125</cp:revision>
  <dcterms:created xsi:type="dcterms:W3CDTF">2024-04-25T05:06:57Z</dcterms:created>
  <dcterms:modified xsi:type="dcterms:W3CDTF">2024-07-01T06:50:15Z</dcterms:modified>
</cp:coreProperties>
</file>